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60"/>
  </p:notesMasterIdLst>
  <p:handoutMasterIdLst>
    <p:handoutMasterId r:id="rId61"/>
  </p:handoutMasterIdLst>
  <p:sldIdLst>
    <p:sldId id="256" r:id="rId4"/>
    <p:sldId id="413" r:id="rId5"/>
    <p:sldId id="414" r:id="rId6"/>
    <p:sldId id="394" r:id="rId7"/>
    <p:sldId id="395" r:id="rId8"/>
    <p:sldId id="396" r:id="rId9"/>
    <p:sldId id="411" r:id="rId10"/>
    <p:sldId id="412" r:id="rId11"/>
    <p:sldId id="401" r:id="rId12"/>
    <p:sldId id="400" r:id="rId13"/>
    <p:sldId id="402" r:id="rId14"/>
    <p:sldId id="399" r:id="rId15"/>
    <p:sldId id="404" r:id="rId16"/>
    <p:sldId id="405" r:id="rId17"/>
    <p:sldId id="431" r:id="rId18"/>
    <p:sldId id="432" r:id="rId19"/>
    <p:sldId id="433" r:id="rId20"/>
    <p:sldId id="406" r:id="rId21"/>
    <p:sldId id="409" r:id="rId22"/>
    <p:sldId id="410" r:id="rId23"/>
    <p:sldId id="408" r:id="rId24"/>
    <p:sldId id="367" r:id="rId25"/>
    <p:sldId id="368" r:id="rId26"/>
    <p:sldId id="434" r:id="rId27"/>
    <p:sldId id="435" r:id="rId28"/>
    <p:sldId id="436" r:id="rId29"/>
    <p:sldId id="428" r:id="rId30"/>
    <p:sldId id="425" r:id="rId31"/>
    <p:sldId id="426" r:id="rId32"/>
    <p:sldId id="427" r:id="rId33"/>
    <p:sldId id="370" r:id="rId34"/>
    <p:sldId id="371" r:id="rId35"/>
    <p:sldId id="429" r:id="rId36"/>
    <p:sldId id="430" r:id="rId37"/>
    <p:sldId id="378" r:id="rId38"/>
    <p:sldId id="379" r:id="rId39"/>
    <p:sldId id="380" r:id="rId40"/>
    <p:sldId id="418" r:id="rId41"/>
    <p:sldId id="437" r:id="rId42"/>
    <p:sldId id="384" r:id="rId43"/>
    <p:sldId id="385" r:id="rId44"/>
    <p:sldId id="387" r:id="rId45"/>
    <p:sldId id="388" r:id="rId46"/>
    <p:sldId id="389" r:id="rId47"/>
    <p:sldId id="390" r:id="rId48"/>
    <p:sldId id="391" r:id="rId49"/>
    <p:sldId id="393" r:id="rId50"/>
    <p:sldId id="392" r:id="rId51"/>
    <p:sldId id="386" r:id="rId52"/>
    <p:sldId id="419" r:id="rId53"/>
    <p:sldId id="416" r:id="rId54"/>
    <p:sldId id="420" r:id="rId55"/>
    <p:sldId id="421" r:id="rId56"/>
    <p:sldId id="422" r:id="rId57"/>
    <p:sldId id="423" r:id="rId58"/>
    <p:sldId id="415" r:id="rId5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8F6"/>
    <a:srgbClr val="E3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6" autoAdjust="0"/>
    <p:restoredTop sz="93850" autoAdjust="0"/>
  </p:normalViewPr>
  <p:slideViewPr>
    <p:cSldViewPr snapToGrid="0" snapToObjects="1">
      <p:cViewPr varScale="1">
        <p:scale>
          <a:sx n="45" d="100"/>
          <a:sy n="45" d="100"/>
        </p:scale>
        <p:origin x="984" y="48"/>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D610E74-A7EB-4C1D-840D-BFF0CCE44E9C}" type="datetimeFigureOut">
              <a:rPr lang="en-US" smtClean="0"/>
              <a:t>3/15/2019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BFE8EAF-2C63-43C7-9AD5-378FD43593D2}" type="slidenum">
              <a:rPr lang="en-US" smtClean="0"/>
              <a:t>‹#›</a:t>
            </a:fld>
            <a:endParaRPr lang="en-US"/>
          </a:p>
        </p:txBody>
      </p:sp>
    </p:spTree>
    <p:extLst>
      <p:ext uri="{BB962C8B-B14F-4D97-AF65-F5344CB8AC3E}">
        <p14:creationId xmlns:p14="http://schemas.microsoft.com/office/powerpoint/2010/main" val="1662697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29D224F-111E-4015-80DE-BC357CCFFEFD}" type="datetimeFigureOut">
              <a:rPr lang="en-US" smtClean="0"/>
              <a:t>3/15/2019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9405440-5245-4605-9624-0F1441F33609}" type="slidenum">
              <a:rPr lang="en-US" smtClean="0"/>
              <a:t>‹#›</a:t>
            </a:fld>
            <a:endParaRPr lang="en-US"/>
          </a:p>
        </p:txBody>
      </p:sp>
    </p:spTree>
    <p:extLst>
      <p:ext uri="{BB962C8B-B14F-4D97-AF65-F5344CB8AC3E}">
        <p14:creationId xmlns:p14="http://schemas.microsoft.com/office/powerpoint/2010/main" val="2823308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cancerresearch.org/Resources.aspx?id=58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4" name="Slide Number Placeholder 3"/>
          <p:cNvSpPr>
            <a:spLocks noGrp="1"/>
          </p:cNvSpPr>
          <p:nvPr>
            <p:ph type="sldNum" sz="quarter" idx="5"/>
          </p:nvPr>
        </p:nvSpPr>
        <p:spPr/>
        <p:txBody>
          <a:bodyPr/>
          <a:lstStyle/>
          <a:p>
            <a:pPr>
              <a:defRPr/>
            </a:pPr>
            <a:fld id="{472B4CD7-1712-4BD9-B85D-B9B2729AAB0C}" type="slidenum">
              <a:rPr lang="en-US" smtClean="0"/>
              <a:pPr>
                <a:defRPr/>
              </a:pPr>
              <a:t>2</a:t>
            </a:fld>
            <a:endParaRPr lang="en-US"/>
          </a:p>
        </p:txBody>
      </p:sp>
    </p:spTree>
    <p:extLst>
      <p:ext uri="{BB962C8B-B14F-4D97-AF65-F5344CB8AC3E}">
        <p14:creationId xmlns:p14="http://schemas.microsoft.com/office/powerpoint/2010/main" val="1852145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55000" lnSpcReduction="20000"/>
          </a:bodyPr>
          <a:lstStyle/>
          <a:p>
            <a:pPr eaLnBrk="1" hangingPunct="1">
              <a:defRPr/>
            </a:pPr>
            <a:r>
              <a:rPr lang="en-US" i="1" dirty="0"/>
              <a:t>BELOW: Quoted from Immunology: </a:t>
            </a:r>
            <a:r>
              <a:rPr lang="en-US" i="1" dirty="0" err="1"/>
              <a:t>Lympocyte</a:t>
            </a:r>
            <a:r>
              <a:rPr lang="en-US" i="1" dirty="0"/>
              <a:t> and Leukocyte White Blood Cells by Tami Port, MS, online 2/7/2010 from</a:t>
            </a:r>
          </a:p>
          <a:p>
            <a:pPr eaLnBrk="1" hangingPunct="1">
              <a:defRPr/>
            </a:pPr>
            <a:r>
              <a:rPr lang="en-US" i="1" dirty="0"/>
              <a:t>http://www.associatedcontent.com/article/2255385/cells_involved_in_the_human_immune.html?cat=5</a:t>
            </a:r>
          </a:p>
          <a:p>
            <a:pPr eaLnBrk="1" hangingPunct="1">
              <a:defRPr/>
            </a:pPr>
            <a:r>
              <a:rPr lang="en-US" b="1" dirty="0"/>
              <a:t>“Immunology: Lymphocyte and Leukocyte White Blood Cells</a:t>
            </a:r>
          </a:p>
          <a:p>
            <a:pPr eaLnBrk="1" hangingPunct="1">
              <a:defRPr/>
            </a:pPr>
            <a:r>
              <a:rPr lang="en-US" dirty="0"/>
              <a:t>    The human immune system is composed of three lines of defense, each with different barriers, cells and chemicals that protect us from infection. The first and second lines of immune defense are nonspecific, meaning that they do not target specific pathogens (microbes that cause disease), but instead provides general protection against all invaders.</a:t>
            </a:r>
            <a:br>
              <a:rPr lang="en-US" dirty="0"/>
            </a:br>
            <a:r>
              <a:rPr lang="en-US" dirty="0"/>
              <a:t>    The second line of immune defense comes into play when pathogens succeed in getting into the body by penetrating the skin or mucous membranes. The components of this second line of defense consist of cells, antimicrobial chemicals, and processes, but no physical barriers. Many components of second line defense are contained, or originate, in the blood, including most of the white blood cells, also known as leukocytes.</a:t>
            </a:r>
          </a:p>
          <a:p>
            <a:pPr eaLnBrk="1" hangingPunct="1">
              <a:defRPr/>
            </a:pPr>
            <a:r>
              <a:rPr lang="en-US" b="1" dirty="0"/>
              <a:t>Blood and the Immune System</a:t>
            </a:r>
            <a:br>
              <a:rPr lang="en-US" dirty="0"/>
            </a:br>
            <a:r>
              <a:rPr lang="en-US" dirty="0"/>
              <a:t>    Blood is composed of cells and portions of cells within a fluid medium called plasma. Plasma is mostly water, but also contains electrolytes, dissolved gases, nutrients, and proteins.</a:t>
            </a:r>
            <a:br>
              <a:rPr lang="en-US" dirty="0"/>
            </a:br>
            <a:r>
              <a:rPr lang="en-US" dirty="0"/>
              <a:t>    The cells and cell fragments in plasma are called "formed elements", and include red blood cells and platelets.</a:t>
            </a:r>
            <a:br>
              <a:rPr lang="en-US" dirty="0"/>
            </a:br>
            <a:r>
              <a:rPr lang="en-US" dirty="0"/>
              <a:t>There are three types of formed elements: </a:t>
            </a:r>
            <a:br>
              <a:rPr lang="en-US" dirty="0"/>
            </a:br>
            <a:r>
              <a:rPr lang="en-US" dirty="0"/>
              <a:t>1. </a:t>
            </a:r>
            <a:r>
              <a:rPr lang="en-US" i="1" dirty="0"/>
              <a:t>Erythrocytes</a:t>
            </a:r>
            <a:r>
              <a:rPr lang="en-US" dirty="0"/>
              <a:t> - red blood cell, which carry oxygen &amp; carbon dioxide in the blood</a:t>
            </a:r>
            <a:br>
              <a:rPr lang="en-US" dirty="0"/>
            </a:br>
            <a:r>
              <a:rPr lang="en-US" dirty="0"/>
              <a:t>2. </a:t>
            </a:r>
            <a:r>
              <a:rPr lang="en-US" i="1" dirty="0"/>
              <a:t>Platelets</a:t>
            </a:r>
            <a:r>
              <a:rPr lang="en-US" dirty="0"/>
              <a:t> - which are involved in blood clotting </a:t>
            </a:r>
            <a:br>
              <a:rPr lang="en-US" dirty="0"/>
            </a:br>
            <a:r>
              <a:rPr lang="en-US" dirty="0"/>
              <a:t>3. </a:t>
            </a:r>
            <a:r>
              <a:rPr lang="en-US" i="1" dirty="0"/>
              <a:t>Leukocytes</a:t>
            </a:r>
            <a:r>
              <a:rPr lang="en-US" dirty="0"/>
              <a:t> - white blood cells involved in defending the body against invaders</a:t>
            </a:r>
            <a:br>
              <a:rPr lang="en-US" dirty="0"/>
            </a:br>
            <a:r>
              <a:rPr lang="en-US" b="1" dirty="0"/>
              <a:t>Types of Leukocytes</a:t>
            </a:r>
            <a:br>
              <a:rPr lang="en-US" dirty="0"/>
            </a:br>
            <a:r>
              <a:rPr lang="en-US" dirty="0"/>
              <a:t>Leukocytes can be divided into two main groups: </a:t>
            </a:r>
            <a:br>
              <a:rPr lang="en-US" dirty="0"/>
            </a:br>
            <a:r>
              <a:rPr lang="en-US" dirty="0"/>
              <a:t>1. Granulocytes </a:t>
            </a:r>
            <a:br>
              <a:rPr lang="en-US" dirty="0"/>
            </a:br>
            <a:r>
              <a:rPr lang="en-US" dirty="0"/>
              <a:t>2. </a:t>
            </a:r>
            <a:r>
              <a:rPr lang="en-US" dirty="0" err="1"/>
              <a:t>Agranulocytes</a:t>
            </a:r>
            <a:br>
              <a:rPr lang="en-US" dirty="0"/>
            </a:br>
            <a:r>
              <a:rPr lang="en-US" b="1" i="1" dirty="0"/>
              <a:t>Granulocytes</a:t>
            </a:r>
            <a:br>
              <a:rPr lang="en-US" dirty="0"/>
            </a:br>
            <a:r>
              <a:rPr lang="en-US" dirty="0"/>
              <a:t>    These white blood cells are characterized by the presence of granules (small particles that are easy to stain and see under a microscope) in their cytoplasm.</a:t>
            </a:r>
          </a:p>
          <a:p>
            <a:pPr eaLnBrk="1" hangingPunct="1">
              <a:defRPr/>
            </a:pPr>
            <a:r>
              <a:rPr lang="en-US" dirty="0"/>
              <a:t>There are three types of Granulocytes: </a:t>
            </a:r>
            <a:br>
              <a:rPr lang="en-US" dirty="0"/>
            </a:br>
            <a:r>
              <a:rPr lang="en-US" dirty="0"/>
              <a:t>1a. </a:t>
            </a:r>
            <a:r>
              <a:rPr lang="en-US" i="1" dirty="0" err="1"/>
              <a:t>Neutrophils</a:t>
            </a:r>
            <a:r>
              <a:rPr lang="en-US" dirty="0"/>
              <a:t>: These are the most abundant type of white blood cell, and the predominant cells in pus, accounting for its whitish appearance. </a:t>
            </a:r>
            <a:r>
              <a:rPr lang="en-US" dirty="0" err="1"/>
              <a:t>Neutrophils</a:t>
            </a:r>
            <a:r>
              <a:rPr lang="en-US" dirty="0"/>
              <a:t> react within an hour of tissue injury and are the hallmark of acute inflammation.</a:t>
            </a:r>
            <a:br>
              <a:rPr lang="en-US" dirty="0"/>
            </a:br>
            <a:r>
              <a:rPr lang="en-US" dirty="0"/>
              <a:t>1b. </a:t>
            </a:r>
            <a:r>
              <a:rPr lang="en-US" i="1" dirty="0" err="1"/>
              <a:t>Basophils</a:t>
            </a:r>
            <a:r>
              <a:rPr lang="en-US" dirty="0"/>
              <a:t>: These are the least common granulocyte. When activated, </a:t>
            </a:r>
            <a:r>
              <a:rPr lang="en-US" dirty="0" err="1"/>
              <a:t>basophils</a:t>
            </a:r>
            <a:r>
              <a:rPr lang="en-US" dirty="0"/>
              <a:t> release histamine, </a:t>
            </a:r>
            <a:r>
              <a:rPr lang="en-US" dirty="0" err="1"/>
              <a:t>proteoglycans</a:t>
            </a:r>
            <a:r>
              <a:rPr lang="en-US" dirty="0"/>
              <a:t> (e.g. heparin and </a:t>
            </a:r>
            <a:r>
              <a:rPr lang="en-US" dirty="0" err="1"/>
              <a:t>chondroitin</a:t>
            </a:r>
            <a:r>
              <a:rPr lang="en-US" dirty="0"/>
              <a:t>), and </a:t>
            </a:r>
            <a:r>
              <a:rPr lang="en-US" dirty="0" err="1"/>
              <a:t>proteolytic</a:t>
            </a:r>
            <a:r>
              <a:rPr lang="en-US" dirty="0"/>
              <a:t> enzymes, all of which contribute to inflammation.</a:t>
            </a:r>
          </a:p>
          <a:p>
            <a:pPr eaLnBrk="1" hangingPunct="1">
              <a:defRPr/>
            </a:pPr>
            <a:r>
              <a:rPr lang="en-US" dirty="0"/>
              <a:t>1c. </a:t>
            </a:r>
            <a:r>
              <a:rPr lang="en-US" i="1" dirty="0" err="1"/>
              <a:t>Eosinophils</a:t>
            </a:r>
            <a:r>
              <a:rPr lang="en-US" dirty="0"/>
              <a:t>: These cells primarily play a role in fighting viral infections, and are also considered to be the </a:t>
            </a:r>
            <a:r>
              <a:rPr lang="en-US" dirty="0" err="1"/>
              <a:t>the</a:t>
            </a:r>
            <a:r>
              <a:rPr lang="en-US" dirty="0"/>
              <a:t> main </a:t>
            </a:r>
            <a:r>
              <a:rPr lang="en-US" dirty="0" err="1"/>
              <a:t>effector</a:t>
            </a:r>
            <a:r>
              <a:rPr lang="en-US" dirty="0"/>
              <a:t> cells in allergic responses and asthma. </a:t>
            </a:r>
            <a:r>
              <a:rPr lang="en-US" dirty="0" err="1"/>
              <a:t>Eosinophils</a:t>
            </a:r>
            <a:r>
              <a:rPr lang="en-US" dirty="0"/>
              <a:t> also fight </a:t>
            </a:r>
            <a:r>
              <a:rPr lang="en-US" dirty="0" err="1"/>
              <a:t>helminth</a:t>
            </a:r>
            <a:r>
              <a:rPr lang="en-US" dirty="0"/>
              <a:t> (worm) colonization.</a:t>
            </a:r>
            <a:br>
              <a:rPr lang="en-US" dirty="0"/>
            </a:br>
            <a:r>
              <a:rPr lang="en-US" dirty="0"/>
              <a:t>    </a:t>
            </a:r>
            <a:r>
              <a:rPr lang="en-US" dirty="0" err="1"/>
              <a:t>Neutrophils</a:t>
            </a:r>
            <a:r>
              <a:rPr lang="en-US" dirty="0"/>
              <a:t> and </a:t>
            </a:r>
            <a:r>
              <a:rPr lang="en-US" dirty="0" err="1"/>
              <a:t>Eosinophils</a:t>
            </a:r>
            <a:r>
              <a:rPr lang="en-US" dirty="0"/>
              <a:t> can </a:t>
            </a:r>
            <a:r>
              <a:rPr lang="en-US" dirty="0" err="1"/>
              <a:t>phagocytize</a:t>
            </a:r>
            <a:r>
              <a:rPr lang="en-US" dirty="0"/>
              <a:t> (engulf and digest) pathogens whereas </a:t>
            </a:r>
            <a:r>
              <a:rPr lang="en-US" dirty="0" err="1"/>
              <a:t>Basophils</a:t>
            </a:r>
            <a:r>
              <a:rPr lang="en-US" dirty="0"/>
              <a:t> release chemical that help us fight infection.</a:t>
            </a:r>
            <a:br>
              <a:rPr lang="en-US" dirty="0"/>
            </a:br>
            <a:r>
              <a:rPr lang="en-US" b="1" i="1" dirty="0" err="1"/>
              <a:t>Agranulocytes</a:t>
            </a:r>
            <a:br>
              <a:rPr lang="en-US" dirty="0"/>
            </a:br>
            <a:r>
              <a:rPr lang="en-US" dirty="0"/>
              <a:t>    These white blood cells are distinguished by the absence of granules in their cytoplasm.</a:t>
            </a:r>
            <a:br>
              <a:rPr lang="en-US" dirty="0"/>
            </a:br>
            <a:r>
              <a:rPr lang="en-US" dirty="0"/>
              <a:t>There are two types </a:t>
            </a:r>
            <a:r>
              <a:rPr lang="en-US" dirty="0" err="1"/>
              <a:t>Agranulocytes</a:t>
            </a:r>
            <a:r>
              <a:rPr lang="en-US" dirty="0"/>
              <a:t>: </a:t>
            </a:r>
            <a:br>
              <a:rPr lang="en-US" dirty="0"/>
            </a:br>
            <a:r>
              <a:rPr lang="en-US" dirty="0"/>
              <a:t>2a. </a:t>
            </a:r>
            <a:r>
              <a:rPr lang="en-US" i="1" dirty="0"/>
              <a:t>Lymphocytes</a:t>
            </a:r>
            <a:r>
              <a:rPr lang="en-US" dirty="0"/>
              <a:t>: Primarily involved in the third line of immune defense; specific immunity.</a:t>
            </a:r>
            <a:br>
              <a:rPr lang="en-US" dirty="0"/>
            </a:br>
            <a:r>
              <a:rPr lang="en-US" dirty="0"/>
              <a:t>2b. </a:t>
            </a:r>
            <a:r>
              <a:rPr lang="en-US" i="1" dirty="0" err="1"/>
              <a:t>Monocytes</a:t>
            </a:r>
            <a:r>
              <a:rPr lang="en-US" i="1" dirty="0"/>
              <a:t> and Macrophages</a:t>
            </a:r>
            <a:r>
              <a:rPr lang="en-US" dirty="0"/>
              <a:t>: Macrophages are </a:t>
            </a:r>
            <a:r>
              <a:rPr lang="en-US" dirty="0" err="1"/>
              <a:t>phagocytic</a:t>
            </a:r>
            <a:r>
              <a:rPr lang="en-US" dirty="0"/>
              <a:t> cells of the second line of defense. They ingest and destroy foreign matter such as microorganisms or debris via a process known as </a:t>
            </a:r>
            <a:r>
              <a:rPr lang="en-US" dirty="0" err="1"/>
              <a:t>phagocytosis</a:t>
            </a:r>
            <a:r>
              <a:rPr lang="en-US" dirty="0"/>
              <a:t>.</a:t>
            </a:r>
            <a:br>
              <a:rPr lang="en-US" dirty="0"/>
            </a:br>
            <a:r>
              <a:rPr lang="en-US" dirty="0"/>
              <a:t>   Macrophages originate in the bone marrow as </a:t>
            </a:r>
            <a:r>
              <a:rPr lang="en-US" dirty="0" err="1"/>
              <a:t>Monocytes</a:t>
            </a:r>
            <a:r>
              <a:rPr lang="en-US" dirty="0"/>
              <a:t>, and are called Macrophages once they migrate to the organs. Macrophages come in two varieties. Wandering macrophages leave the blood and </a:t>
            </a:r>
            <a:r>
              <a:rPr lang="en-US" dirty="0" err="1"/>
              <a:t>phagocytize</a:t>
            </a:r>
            <a:r>
              <a:rPr lang="en-US" dirty="0"/>
              <a:t> throughout the body, while fixed macrophages do not move throughout the body and often </a:t>
            </a:r>
            <a:r>
              <a:rPr lang="en-US" dirty="0" err="1"/>
              <a:t>phagocytize</a:t>
            </a:r>
            <a:r>
              <a:rPr lang="en-US" dirty="0"/>
              <a:t> within a specific organ.”</a:t>
            </a:r>
            <a:br>
              <a:rPr lang="en-US" dirty="0"/>
            </a:br>
            <a:r>
              <a:rPr lang="en-US" b="1" dirty="0"/>
              <a:t>Sources: </a:t>
            </a:r>
            <a:r>
              <a:rPr lang="en-US" dirty="0"/>
              <a:t>Bauman, R. (2005) Microbiology. Pearson </a:t>
            </a:r>
            <a:r>
              <a:rPr lang="en-US" dirty="0" err="1"/>
              <a:t>Banjamin</a:t>
            </a:r>
            <a:r>
              <a:rPr lang="en-US" dirty="0"/>
              <a:t> Cummings.; Park </a:t>
            </a:r>
            <a:r>
              <a:rPr lang="en-US" dirty="0" err="1"/>
              <a:t>Talaro</a:t>
            </a:r>
            <a:r>
              <a:rPr lang="en-US" dirty="0"/>
              <a:t>, K. (2008) Foundations in Microbiology. McGraw-Hill.”</a:t>
            </a:r>
            <a:endParaRPr lang="en-US" b="1" dirty="0"/>
          </a:p>
        </p:txBody>
      </p:sp>
      <p:sp>
        <p:nvSpPr>
          <p:cNvPr id="4" name="Slide Number Placeholder 3"/>
          <p:cNvSpPr>
            <a:spLocks noGrp="1"/>
          </p:cNvSpPr>
          <p:nvPr>
            <p:ph type="sldNum" sz="quarter" idx="5"/>
          </p:nvPr>
        </p:nvSpPr>
        <p:spPr/>
        <p:txBody>
          <a:bodyPr/>
          <a:lstStyle/>
          <a:p>
            <a:pPr>
              <a:defRPr/>
            </a:pPr>
            <a:fld id="{C8DC8068-71C9-43E5-BEDB-9C362C84847B}" type="slidenum">
              <a:rPr lang="en-US" smtClean="0"/>
              <a:pPr>
                <a:defRPr/>
              </a:pPr>
              <a:t>3</a:t>
            </a:fld>
            <a:endParaRPr lang="en-US"/>
          </a:p>
        </p:txBody>
      </p:sp>
    </p:spTree>
    <p:extLst>
      <p:ext uri="{BB962C8B-B14F-4D97-AF65-F5344CB8AC3E}">
        <p14:creationId xmlns:p14="http://schemas.microsoft.com/office/powerpoint/2010/main" val="209351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12</a:t>
            </a:fld>
            <a:endParaRPr lang="en-US"/>
          </a:p>
        </p:txBody>
      </p:sp>
    </p:spTree>
    <p:extLst>
      <p:ext uri="{BB962C8B-B14F-4D97-AF65-F5344CB8AC3E}">
        <p14:creationId xmlns:p14="http://schemas.microsoft.com/office/powerpoint/2010/main" val="146901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D2EB75F-FAC1-49A2-A6C4-772E5930A0A1}" type="slidenum">
              <a:rPr lang="en-GB" altLang="en-US" sz="1300" smtClean="0"/>
              <a:pPr>
                <a:spcBef>
                  <a:spcPct val="0"/>
                </a:spcBef>
              </a:pPr>
              <a:t>15</a:t>
            </a:fld>
            <a:endParaRPr lang="en-GB" altLang="en-US"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t>one cleaning mechanism debris of biodegradable biomaterials.</a:t>
            </a:r>
          </a:p>
          <a:p>
            <a:pPr eaLnBrk="1" hangingPunct="1"/>
            <a:r>
              <a:rPr lang="en-US" altLang="en-US" b="1"/>
              <a:t>Lysosomes</a:t>
            </a:r>
            <a:r>
              <a:rPr lang="en-US" altLang="en-US"/>
              <a:t> are organelles containing digestive enzymes (acid hydrolases). </a:t>
            </a:r>
          </a:p>
        </p:txBody>
      </p:sp>
    </p:spTree>
    <p:extLst>
      <p:ext uri="{BB962C8B-B14F-4D97-AF65-F5344CB8AC3E}">
        <p14:creationId xmlns:p14="http://schemas.microsoft.com/office/powerpoint/2010/main" val="2284523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756115F-BD2E-4402-AAA8-0603F464B520}" type="slidenum">
              <a:rPr lang="en-GB" altLang="en-US" sz="1300" smtClean="0"/>
              <a:pPr>
                <a:spcBef>
                  <a:spcPct val="0"/>
                </a:spcBef>
              </a:pPr>
              <a:t>16</a:t>
            </a:fld>
            <a:endParaRPr lang="en-GB" altLang="en-US" sz="13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Size of cells: 20-100 micro. Can eat micro sized particles.</a:t>
            </a:r>
          </a:p>
        </p:txBody>
      </p:sp>
    </p:spTree>
    <p:extLst>
      <p:ext uri="{BB962C8B-B14F-4D97-AF65-F5344CB8AC3E}">
        <p14:creationId xmlns:p14="http://schemas.microsoft.com/office/powerpoint/2010/main" val="305940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Extravasation is the name of the process by which a monocytes moves through </a:t>
            </a:r>
            <a:r>
              <a:rPr lang="en-US"/>
              <a:t>a blood vessel wall.</a:t>
            </a:r>
            <a:endParaRPr lang="en-US" dirty="0"/>
          </a:p>
        </p:txBody>
      </p:sp>
      <p:sp>
        <p:nvSpPr>
          <p:cNvPr id="4" name="Slide Number Placeholder 3"/>
          <p:cNvSpPr>
            <a:spLocks noGrp="1"/>
          </p:cNvSpPr>
          <p:nvPr>
            <p:ph type="sldNum" sz="quarter" idx="5"/>
          </p:nvPr>
        </p:nvSpPr>
        <p:spPr/>
        <p:txBody>
          <a:bodyPr/>
          <a:lstStyle/>
          <a:p>
            <a:fld id="{C9405440-5245-4605-9624-0F1441F33609}" type="slidenum">
              <a:rPr lang="en-US" smtClean="0"/>
              <a:t>18</a:t>
            </a:fld>
            <a:endParaRPr lang="en-US"/>
          </a:p>
        </p:txBody>
      </p:sp>
    </p:spTree>
    <p:extLst>
      <p:ext uri="{BB962C8B-B14F-4D97-AF65-F5344CB8AC3E}">
        <p14:creationId xmlns:p14="http://schemas.microsoft.com/office/powerpoint/2010/main" val="2791683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eaLnBrk="1" hangingPunct="1">
              <a:defRPr/>
            </a:pPr>
            <a:r>
              <a:rPr lang="en-US" dirty="0"/>
              <a:t>Killer T-cell killing an infected cell: http://nobelprize.org/educational_games/medicine/immunity/immune-detail.html</a:t>
            </a:r>
          </a:p>
          <a:p>
            <a:pPr eaLnBrk="1" hangingPunct="1">
              <a:defRPr/>
            </a:pPr>
            <a:r>
              <a:rPr lang="en-US" dirty="0"/>
              <a:t>See an informative animation on cytotoxic (killer) T-cells from the Cancer Research Institute in New York (animation and ©  by Link Studios, www.linkstudios.com) at </a:t>
            </a:r>
            <a:r>
              <a:rPr lang="en-US" u="sng" dirty="0">
                <a:hlinkClick r:id="rId3"/>
              </a:rPr>
              <a:t>http://www.cancerresearch.org/Resources.aspx?id=588</a:t>
            </a:r>
            <a:endParaRPr lang="en-US" dirty="0"/>
          </a:p>
        </p:txBody>
      </p:sp>
      <p:sp>
        <p:nvSpPr>
          <p:cNvPr id="4" name="Slide Number Placeholder 3"/>
          <p:cNvSpPr>
            <a:spLocks noGrp="1"/>
          </p:cNvSpPr>
          <p:nvPr>
            <p:ph type="sldNum" sz="quarter" idx="5"/>
          </p:nvPr>
        </p:nvSpPr>
        <p:spPr/>
        <p:txBody>
          <a:bodyPr/>
          <a:lstStyle/>
          <a:p>
            <a:pPr>
              <a:defRPr/>
            </a:pPr>
            <a:fld id="{9FB59E60-1CB4-4FD9-B3BF-74E4378DF0BF}" type="slidenum">
              <a:rPr lang="en-US" smtClean="0"/>
              <a:pPr>
                <a:defRPr/>
              </a:pPr>
              <a:t>23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4" name="Slide Number Placeholder 3"/>
          <p:cNvSpPr>
            <a:spLocks noGrp="1"/>
          </p:cNvSpPr>
          <p:nvPr>
            <p:ph type="sldNum" sz="quarter" idx="5"/>
          </p:nvPr>
        </p:nvSpPr>
        <p:spPr/>
        <p:txBody>
          <a:bodyPr/>
          <a:lstStyle/>
          <a:p>
            <a:pPr>
              <a:defRPr/>
            </a:pPr>
            <a:fld id="{9FB59E60-1CB4-4FD9-B3BF-74E4378DF0BF}" type="slidenum">
              <a:rPr lang="en-US" smtClean="0"/>
              <a:pPr>
                <a:defRPr/>
              </a:pPr>
              <a:t>55</a:t>
            </a:fld>
            <a:endParaRPr lang="en-US"/>
          </a:p>
        </p:txBody>
      </p:sp>
    </p:spTree>
    <p:extLst>
      <p:ext uri="{BB962C8B-B14F-4D97-AF65-F5344CB8AC3E}">
        <p14:creationId xmlns:p14="http://schemas.microsoft.com/office/powerpoint/2010/main" val="1149439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3F8BA3-3416-4EB4-A588-B23F3AAE1C76}"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534045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90EA0F-8C30-48B2-85DB-9745B9EAC636}"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3417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C16DEC-F0CE-4B5B-8007-B39CDCFD8361}"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443878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50139-C295-49E5-9046-5F9D3219084D}"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454893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990DD4-24A8-4307-9F40-A887F6203D40}"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2233863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48F04-382C-412B-8EA6-63D3689C278D}"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639650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212D98-C162-4505-AE1E-A3ABF226EDD0}"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847817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04182-F5DA-4A02-A30E-96FDCC2BCD76}"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07451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C6450C-9654-413E-82E8-28C1C22AAD0E}" type="datetime1">
              <a:rPr lang="en-US" smtClean="0"/>
              <a:t>3/15/2019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4153619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BE1C18-A493-4845-9898-290D2E1F8DD0}" type="datetime1">
              <a:rPr lang="en-US" smtClean="0"/>
              <a:t>3/15/2019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3322024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87E468-5E65-440F-80EF-B40855A9F1D5}" type="datetime1">
              <a:rPr lang="en-US" smtClean="0"/>
              <a:t>3/15/2019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412963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For LA Tech Bann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838200"/>
          </a:xfrm>
        </p:spPr>
        <p:txBody>
          <a:bodyPr/>
          <a:lstStyle/>
          <a:p>
            <a:r>
              <a:rPr lang="en-US" dirty="0"/>
              <a:t>Click to edit Master title style</a:t>
            </a:r>
          </a:p>
        </p:txBody>
      </p:sp>
      <p:sp>
        <p:nvSpPr>
          <p:cNvPr id="3" name="Content Placeholder 2"/>
          <p:cNvSpPr>
            <a:spLocks noGrp="1"/>
          </p:cNvSpPr>
          <p:nvPr>
            <p:ph idx="1"/>
          </p:nvPr>
        </p:nvSpPr>
        <p:spPr>
          <a:xfrm>
            <a:off x="457200" y="2362200"/>
            <a:ext cx="8229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604B5-95E1-4BC5-8075-9F26150B5E06}"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890963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9CC158-1F48-4017-A9F0-B7C9F544D5C3}"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3114233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CE2D1F-5E75-4918-82F4-996D5BA07F44}"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3393938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3881EA-CAEB-429F-BA6E-D0B1F25FA947}"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282380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A12EE3-DC63-4D5A-9F19-11FA133D3B47}"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4009311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009718-954B-49AE-BC24-17D19E7C98A5}"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155735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260399-FD6D-4BF2-ACF8-2D871185FF62}"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500415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77A72-1594-4024-A556-EE613FD103A7}"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34166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8E293E-6914-4012-B62D-EBF6FB89034E}"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459155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E8F478-CB4F-457B-B1F5-8C8529674393}" type="datetime1">
              <a:rPr lang="en-US" smtClean="0"/>
              <a:t>3/15/2019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165777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4EF278-0126-4381-A19F-6D66BA3D121F}" type="datetime1">
              <a:rPr lang="en-US" smtClean="0"/>
              <a:t>3/15/2019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033187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A0D3D1-959E-4C37-8043-8D7771EE89EC}" type="datetime1">
              <a:rPr lang="en-US" smtClean="0"/>
              <a:t>3/15/2019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2635303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83D54-4B1C-4CED-A48C-AD8DA8AEFC9B}" type="datetime1">
              <a:rPr lang="en-US" smtClean="0"/>
              <a:t>3/15/2019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1347463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5FBF0-BABE-418F-937A-2D5B68C14196}"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1401051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7BE99E-ACCF-420F-8D8B-9B05CA1ACB47}"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82359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C0C66-1F92-471D-9605-9EBF782791DC}"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397234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B55E00-16B0-47F4-A99B-0A7ACCAC8176}"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416234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FAF53-3B11-46FE-896D-9A6FB67D5EB4}" type="datetime1">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32481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C95073-6CE8-449B-A2A5-879533AB47FE}"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50371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651E9A-0B2A-4402-A5F2-B3547BDB950E}" type="datetime1">
              <a:rPr lang="en-US" smtClean="0"/>
              <a:t>3/15/2019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373232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71F072-E978-40FF-9696-EE8A260DF7F4}" type="datetime1">
              <a:rPr lang="en-US" smtClean="0"/>
              <a:t>3/15/2019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387450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8D6E6-5BD0-4723-BDE7-4CDD64945B8F}" type="datetime1">
              <a:rPr lang="en-US" smtClean="0"/>
              <a:t>3/15/2019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47926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96707F-2192-4416-97DB-9B84DE4B4440}" type="datetime1">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203053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B8F21-3BAB-4C83-A405-DF5664DCDA16}" type="datetime1">
              <a:rPr lang="en-US" smtClean="0"/>
              <a:t>3/15/2019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1C111-4C10-4989-AC3D-144C30367AE1}" type="slidenum">
              <a:rPr lang="en-US" smtClean="0"/>
              <a:t>‹#›</a:t>
            </a:fld>
            <a:endParaRPr lang="en-US"/>
          </a:p>
        </p:txBody>
      </p:sp>
    </p:spTree>
    <p:extLst>
      <p:ext uri="{BB962C8B-B14F-4D97-AF65-F5344CB8AC3E}">
        <p14:creationId xmlns:p14="http://schemas.microsoft.com/office/powerpoint/2010/main" val="3414003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4"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2348D-9599-4FAF-AD92-4D15783309C8}" type="datetime1">
              <a:rPr lang="en-US" smtClean="0"/>
              <a:t>3/15/2019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A44E7C-4816-4B7F-B813-658EA868BA45}" type="slidenum">
              <a:rPr lang="en-US" smtClean="0"/>
              <a:t>‹#›</a:t>
            </a:fld>
            <a:endParaRPr lang="en-US"/>
          </a:p>
        </p:txBody>
      </p:sp>
    </p:spTree>
    <p:extLst>
      <p:ext uri="{BB962C8B-B14F-4D97-AF65-F5344CB8AC3E}">
        <p14:creationId xmlns:p14="http://schemas.microsoft.com/office/powerpoint/2010/main" val="10969689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873F0-2135-4292-B622-F56D8CFC351D}" type="datetime1">
              <a:rPr lang="en-US" smtClean="0"/>
              <a:t>3/15/2019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D28DA-1734-48A7-84F2-E140178109FA}" type="slidenum">
              <a:rPr lang="en-US" smtClean="0"/>
              <a:t>‹#›</a:t>
            </a:fld>
            <a:endParaRPr lang="en-US"/>
          </a:p>
        </p:txBody>
      </p:sp>
    </p:spTree>
    <p:extLst>
      <p:ext uri="{BB962C8B-B14F-4D97-AF65-F5344CB8AC3E}">
        <p14:creationId xmlns:p14="http://schemas.microsoft.com/office/powerpoint/2010/main" val="794363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gif"/><Relationship Id="rId1" Type="http://schemas.openxmlformats.org/officeDocument/2006/relationships/slideLayout" Target="../slideLayouts/slideLayout3.xml"/><Relationship Id="rId5" Type="http://schemas.openxmlformats.org/officeDocument/2006/relationships/hyperlink" Target="http://highered.mheducation.com/sites/0072495855/student_view0/chapter2/animation__phagocytosis.html" TargetMode="External"/><Relationship Id="rId4" Type="http://schemas.openxmlformats.org/officeDocument/2006/relationships/hyperlink" Target="http://www.youtube.com/watch?v=yBo-WQiomuE&amp;feature=relat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highered.mcgraw-hill.com/sites/0072495855/student_view0/chapter2/animation__phagocytosis.html" TargetMode="Externa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gif"/><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gi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gif"/><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9.emf"/><Relationship Id="rId2" Type="http://schemas.openxmlformats.org/officeDocument/2006/relationships/image" Target="../media/image1.gif"/><Relationship Id="rId1" Type="http://schemas.openxmlformats.org/officeDocument/2006/relationships/slideLayout" Target="../slideLayouts/slideLayout3.xml"/><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2" name="Title 1"/>
          <p:cNvSpPr>
            <a:spLocks noGrp="1"/>
          </p:cNvSpPr>
          <p:nvPr>
            <p:ph type="ctrTitle"/>
          </p:nvPr>
        </p:nvSpPr>
        <p:spPr/>
        <p:txBody>
          <a:bodyPr/>
          <a:lstStyle/>
          <a:p>
            <a:r>
              <a:rPr lang="en-US" dirty="0"/>
              <a:t>Wound Healing and Immune Response</a:t>
            </a:r>
          </a:p>
        </p:txBody>
      </p:sp>
      <p:sp>
        <p:nvSpPr>
          <p:cNvPr id="3" name="Subtitle 2"/>
          <p:cNvSpPr>
            <a:spLocks noGrp="1"/>
          </p:cNvSpPr>
          <p:nvPr>
            <p:ph type="subTitle" idx="1"/>
          </p:nvPr>
        </p:nvSpPr>
        <p:spPr/>
        <p:txBody>
          <a:bodyPr/>
          <a:lstStyle/>
          <a:p>
            <a:r>
              <a:rPr lang="en-US" dirty="0"/>
              <a:t>BIEN 235</a:t>
            </a:r>
          </a:p>
          <a:p>
            <a:r>
              <a:rPr lang="en-US" dirty="0"/>
              <a:t>Dr. Teresa Murray</a:t>
            </a:r>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sp>
        <p:nvSpPr>
          <p:cNvPr id="13" name="Slide Number Placeholder 12"/>
          <p:cNvSpPr>
            <a:spLocks noGrp="1"/>
          </p:cNvSpPr>
          <p:nvPr>
            <p:ph type="sldNum" sz="quarter" idx="12"/>
          </p:nvPr>
        </p:nvSpPr>
        <p:spPr/>
        <p:txBody>
          <a:bodyPr/>
          <a:lstStyle/>
          <a:p>
            <a:fld id="{52B1C111-4C10-4989-AC3D-144C30367AE1}" type="slidenum">
              <a:rPr lang="en-US" smtClean="0"/>
              <a:t>1</a:t>
            </a:fld>
            <a:endParaRPr lang="en-US"/>
          </a:p>
        </p:txBody>
      </p:sp>
    </p:spTree>
    <p:extLst>
      <p:ext uri="{BB962C8B-B14F-4D97-AF65-F5344CB8AC3E}">
        <p14:creationId xmlns:p14="http://schemas.microsoft.com/office/powerpoint/2010/main" val="4246065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304800"/>
            <a:ext cx="8229600" cy="1143000"/>
          </a:xfrm>
        </p:spPr>
        <p:txBody>
          <a:bodyPr/>
          <a:lstStyle/>
          <a:p>
            <a:r>
              <a:rPr lang="en-US" altLang="en-US" sz="4000" b="1">
                <a:solidFill>
                  <a:schemeClr val="tx2"/>
                </a:solidFill>
              </a:rPr>
              <a:t>The Immune System</a:t>
            </a:r>
            <a:endParaRPr lang="en-GB" altLang="en-US" sz="4000" b="1">
              <a:solidFill>
                <a:schemeClr val="tx2"/>
              </a:solidFill>
            </a:endParaRPr>
          </a:p>
        </p:txBody>
      </p:sp>
      <p:sp>
        <p:nvSpPr>
          <p:cNvPr id="9219" name="Content Placeholder 2"/>
          <p:cNvSpPr>
            <a:spLocks noGrp="1"/>
          </p:cNvSpPr>
          <p:nvPr>
            <p:ph idx="1"/>
          </p:nvPr>
        </p:nvSpPr>
        <p:spPr>
          <a:xfrm>
            <a:off x="457200" y="1417638"/>
            <a:ext cx="8229600" cy="4525962"/>
          </a:xfrm>
        </p:spPr>
        <p:txBody>
          <a:bodyPr>
            <a:normAutofit/>
          </a:bodyPr>
          <a:lstStyle/>
          <a:p>
            <a:r>
              <a:rPr lang="en-GB" altLang="en-US" dirty="0"/>
              <a:t>The immune system is the defence system against </a:t>
            </a:r>
            <a:r>
              <a:rPr lang="en-GB" altLang="en-US" b="1" dirty="0">
                <a:solidFill>
                  <a:srgbClr val="0070C0"/>
                </a:solidFill>
              </a:rPr>
              <a:t>infectious organisms </a:t>
            </a:r>
            <a:r>
              <a:rPr lang="en-GB" altLang="en-US" dirty="0"/>
              <a:t>(such as bacteria, viruses) and </a:t>
            </a:r>
            <a:r>
              <a:rPr lang="en-GB" altLang="en-US" b="1" dirty="0">
                <a:solidFill>
                  <a:srgbClr val="0070C0"/>
                </a:solidFill>
              </a:rPr>
              <a:t>foreign materials</a:t>
            </a:r>
            <a:r>
              <a:rPr lang="en-GB" altLang="en-US" dirty="0"/>
              <a:t>. </a:t>
            </a:r>
          </a:p>
        </p:txBody>
      </p:sp>
      <p:sp>
        <p:nvSpPr>
          <p:cNvPr id="9220"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14727749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457200"/>
            <a:ext cx="8229600" cy="1143000"/>
          </a:xfrm>
        </p:spPr>
        <p:txBody>
          <a:bodyPr/>
          <a:lstStyle/>
          <a:p>
            <a:r>
              <a:rPr lang="en-GB" altLang="en-US" sz="4000" b="1" dirty="0">
                <a:solidFill>
                  <a:schemeClr val="tx2"/>
                </a:solidFill>
              </a:rPr>
              <a:t>Two Sub-Systems of Immune System</a:t>
            </a:r>
          </a:p>
        </p:txBody>
      </p:sp>
      <p:sp>
        <p:nvSpPr>
          <p:cNvPr id="11267" name="Content Placeholder 2"/>
          <p:cNvSpPr>
            <a:spLocks noGrp="1"/>
          </p:cNvSpPr>
          <p:nvPr>
            <p:ph idx="1"/>
          </p:nvPr>
        </p:nvSpPr>
        <p:spPr/>
        <p:txBody>
          <a:bodyPr>
            <a:normAutofit lnSpcReduction="10000"/>
          </a:bodyPr>
          <a:lstStyle/>
          <a:p>
            <a:r>
              <a:rPr lang="en-GB" altLang="en-US" b="1" dirty="0">
                <a:solidFill>
                  <a:srgbClr val="0070C0"/>
                </a:solidFill>
              </a:rPr>
              <a:t>Innate immune system</a:t>
            </a:r>
            <a:r>
              <a:rPr lang="en-GB" altLang="en-US" dirty="0"/>
              <a:t>: the first line of defence, based on a learned or pre-programmed, non-specific reaction to foreign bodies.</a:t>
            </a:r>
          </a:p>
          <a:p>
            <a:r>
              <a:rPr lang="en-GB" altLang="en-US" b="1" dirty="0">
                <a:solidFill>
                  <a:srgbClr val="0070C0"/>
                </a:solidFill>
              </a:rPr>
              <a:t>Adaptive or acquired immune system</a:t>
            </a:r>
            <a:r>
              <a:rPr lang="en-GB" altLang="en-US" dirty="0"/>
              <a:t>: where a new foreign stimulus has been encountered, creating a molecular “memory”, which is stored in the case of a later repeated event.</a:t>
            </a:r>
          </a:p>
          <a:p>
            <a:endParaRPr lang="en-GB" altLang="en-US" dirty="0"/>
          </a:p>
        </p:txBody>
      </p:sp>
      <p:sp>
        <p:nvSpPr>
          <p:cNvPr id="11268"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307159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06101" y="2100438"/>
            <a:ext cx="2176599" cy="3507762"/>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
            <a:ext cx="9144000" cy="20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14300" y="1214613"/>
            <a:ext cx="7886700" cy="838200"/>
          </a:xfrm>
        </p:spPr>
        <p:txBody>
          <a:bodyPr/>
          <a:lstStyle/>
          <a:p>
            <a:r>
              <a:rPr lang="en-US" dirty="0"/>
              <a:t>Innate and adaptive immunity</a:t>
            </a:r>
          </a:p>
        </p:txBody>
      </p:sp>
      <p:pic>
        <p:nvPicPr>
          <p:cNvPr id="2050" name="Picture 2"/>
          <p:cNvPicPr>
            <a:picLocks noGrp="1" noChangeAspect="1" noChangeArrowheads="1"/>
          </p:cNvPicPr>
          <p:nvPr>
            <p:ph idx="1"/>
          </p:nvPr>
        </p:nvPicPr>
        <p:blipFill>
          <a:blip r:embed="rId4">
            <a:grayscl/>
            <a:extLst>
              <a:ext uri="{28A0092B-C50C-407E-A947-70E740481C1C}">
                <a14:useLocalDpi xmlns:a14="http://schemas.microsoft.com/office/drawing/2010/main" val="0"/>
              </a:ext>
            </a:extLst>
          </a:blip>
          <a:srcRect/>
          <a:stretch>
            <a:fillRect/>
          </a:stretch>
        </p:blipFill>
        <p:spPr bwMode="auto">
          <a:xfrm>
            <a:off x="2446200" y="1981200"/>
            <a:ext cx="6012000" cy="36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4300" y="5623996"/>
            <a:ext cx="8915400" cy="1107996"/>
          </a:xfrm>
          <a:prstGeom prst="rect">
            <a:avLst/>
          </a:prstGeom>
        </p:spPr>
        <p:txBody>
          <a:bodyPr wrap="square">
            <a:spAutoFit/>
          </a:bodyPr>
          <a:lstStyle/>
          <a:p>
            <a:r>
              <a:rPr lang="en-US" sz="1100" dirty="0"/>
              <a:t>FIG. 1 (</a:t>
            </a:r>
            <a:r>
              <a:rPr lang="en-US" sz="1100" dirty="0" err="1"/>
              <a:t>Ch</a:t>
            </a:r>
            <a:r>
              <a:rPr lang="en-US" sz="1100" dirty="0"/>
              <a:t> 4.3, Ratner et al., 2004). “Innate and adaptive immunity. Although with a limited ability to recognize invading organisms, the relatively primitive (evolutionarily speaking) components of innate immunity provide the first line of defense against microbial infections. Adaptive immunity, with exquisite specificity to any particular infectious agent, develops sometime later after innate components have responded. Notably, the elements of innate immunity not only respond first, but direct subsequent adaptive immunity; in turn, elements of the adaptive immune responses orchestrate a more efficient and vigorous response by the components of innate immunity. The specific kinetics of the responses shown are approximations and may vary depending on the inciting agent. Figure reprinted with permission from Abbas and Lichtman (2003).”</a:t>
            </a:r>
          </a:p>
        </p:txBody>
      </p:sp>
      <p:sp>
        <p:nvSpPr>
          <p:cNvPr id="5" name="TextBox 4"/>
          <p:cNvSpPr txBox="1"/>
          <p:nvPr/>
        </p:nvSpPr>
        <p:spPr>
          <a:xfrm>
            <a:off x="312600" y="2608498"/>
            <a:ext cx="1905000" cy="1323439"/>
          </a:xfrm>
          <a:prstGeom prst="rect">
            <a:avLst/>
          </a:prstGeom>
          <a:noFill/>
        </p:spPr>
        <p:txBody>
          <a:bodyPr wrap="square" rtlCol="0">
            <a:spAutoFit/>
          </a:bodyPr>
          <a:lstStyle/>
          <a:p>
            <a:r>
              <a:rPr lang="en-US" sz="2000" dirty="0"/>
              <a:t>Neutrophils</a:t>
            </a:r>
          </a:p>
          <a:p>
            <a:pPr marL="285750" indent="-285750">
              <a:buFont typeface="Arial" panose="020B0604020202020204" pitchFamily="34" charset="0"/>
              <a:buChar char="•"/>
            </a:pPr>
            <a:r>
              <a:rPr lang="en-US" sz="2000" dirty="0"/>
              <a:t>1</a:t>
            </a:r>
            <a:r>
              <a:rPr lang="en-US" sz="2000" baseline="30000" dirty="0"/>
              <a:t>st </a:t>
            </a:r>
            <a:r>
              <a:rPr lang="en-US" sz="2000" dirty="0"/>
              <a:t>to arrive </a:t>
            </a:r>
          </a:p>
          <a:p>
            <a:pPr marL="285750" indent="-285750">
              <a:buFont typeface="Arial" panose="020B0604020202020204" pitchFamily="34" charset="0"/>
              <a:buChar char="•"/>
            </a:pPr>
            <a:r>
              <a:rPr lang="en-US" sz="2000" dirty="0"/>
              <a:t>Phagocytosis</a:t>
            </a:r>
          </a:p>
          <a:p>
            <a:pPr marL="285750" indent="-285750">
              <a:buFont typeface="Arial" panose="020B0604020202020204" pitchFamily="34" charset="0"/>
              <a:buChar char="•"/>
            </a:pPr>
            <a:r>
              <a:rPr lang="en-US" sz="2000" dirty="0"/>
              <a:t> Proteases </a:t>
            </a:r>
          </a:p>
        </p:txBody>
      </p:sp>
      <p:sp>
        <p:nvSpPr>
          <p:cNvPr id="8" name="TextBox 7"/>
          <p:cNvSpPr txBox="1"/>
          <p:nvPr/>
        </p:nvSpPr>
        <p:spPr>
          <a:xfrm>
            <a:off x="296000" y="3911082"/>
            <a:ext cx="2065200" cy="1631216"/>
          </a:xfrm>
          <a:prstGeom prst="rect">
            <a:avLst/>
          </a:prstGeom>
          <a:noFill/>
        </p:spPr>
        <p:txBody>
          <a:bodyPr wrap="square" rtlCol="0">
            <a:spAutoFit/>
          </a:bodyPr>
          <a:lstStyle/>
          <a:p>
            <a:r>
              <a:rPr lang="en-US" sz="2000" dirty="0"/>
              <a:t>Macrophages</a:t>
            </a:r>
          </a:p>
          <a:p>
            <a:pPr marL="285750" indent="-285750">
              <a:buFont typeface="Arial" panose="020B0604020202020204" pitchFamily="34" charset="0"/>
              <a:buChar char="•"/>
            </a:pPr>
            <a:r>
              <a:rPr lang="en-US" sz="2000" dirty="0"/>
              <a:t>Arrive 2</a:t>
            </a:r>
            <a:r>
              <a:rPr lang="en-US" sz="2000" baseline="30000" dirty="0"/>
              <a:t>nd </a:t>
            </a:r>
            <a:endParaRPr lang="en-US" sz="2000" dirty="0"/>
          </a:p>
          <a:p>
            <a:pPr marL="285750" indent="-285750">
              <a:buFont typeface="Arial" panose="020B0604020202020204" pitchFamily="34" charset="0"/>
              <a:buChar char="•"/>
            </a:pPr>
            <a:r>
              <a:rPr lang="en-US" sz="2000" dirty="0"/>
              <a:t>Phagocytosis      </a:t>
            </a:r>
          </a:p>
          <a:p>
            <a:pPr marL="292100" indent="-285750">
              <a:buFont typeface="Arial" panose="020B0604020202020204" pitchFamily="34" charset="0"/>
              <a:buChar char="•"/>
            </a:pPr>
            <a:r>
              <a:rPr lang="en-US" sz="2000" dirty="0"/>
              <a:t>An antigen presenting cell   </a:t>
            </a:r>
          </a:p>
        </p:txBody>
      </p:sp>
      <p:sp>
        <p:nvSpPr>
          <p:cNvPr id="9" name="TextBox 8"/>
          <p:cNvSpPr txBox="1"/>
          <p:nvPr/>
        </p:nvSpPr>
        <p:spPr>
          <a:xfrm>
            <a:off x="228600" y="2146300"/>
            <a:ext cx="2154100" cy="400110"/>
          </a:xfrm>
          <a:prstGeom prst="rect">
            <a:avLst/>
          </a:prstGeom>
          <a:noFill/>
        </p:spPr>
        <p:txBody>
          <a:bodyPr wrap="square" rtlCol="0">
            <a:spAutoFit/>
          </a:bodyPr>
          <a:lstStyle/>
          <a:p>
            <a:pPr algn="ctr"/>
            <a:r>
              <a:rPr lang="en-US" sz="2000" b="1" u="sng" dirty="0"/>
              <a:t>Some Innate Cells</a:t>
            </a:r>
          </a:p>
        </p:txBody>
      </p:sp>
      <p:sp>
        <p:nvSpPr>
          <p:cNvPr id="3" name="Slide Number Placeholder 2"/>
          <p:cNvSpPr>
            <a:spLocks noGrp="1"/>
          </p:cNvSpPr>
          <p:nvPr>
            <p:ph type="sldNum" sz="quarter" idx="12"/>
          </p:nvPr>
        </p:nvSpPr>
        <p:spPr/>
        <p:txBody>
          <a:bodyPr/>
          <a:lstStyle/>
          <a:p>
            <a:fld id="{52B1C111-4C10-4989-AC3D-144C30367AE1}" type="slidenum">
              <a:rPr lang="en-US" smtClean="0"/>
              <a:t>12</a:t>
            </a:fld>
            <a:endParaRPr lang="en-US"/>
          </a:p>
        </p:txBody>
      </p:sp>
      <p:sp>
        <p:nvSpPr>
          <p:cNvPr id="11" name="Rectangle 10"/>
          <p:cNvSpPr/>
          <p:nvPr/>
        </p:nvSpPr>
        <p:spPr>
          <a:xfrm>
            <a:off x="2497000" y="4728746"/>
            <a:ext cx="1782899" cy="533400"/>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72000" y="4728746"/>
            <a:ext cx="3771900" cy="533400"/>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46401" y="2265778"/>
            <a:ext cx="1176200" cy="325021"/>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99700" y="2237789"/>
            <a:ext cx="1461499" cy="353010"/>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71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1955799"/>
            <a:chOff x="0" y="0"/>
            <a:chExt cx="9144000" cy="1955799"/>
          </a:xfrm>
        </p:grpSpPr>
        <p:sp>
          <p:nvSpPr>
            <p:cNvPr id="7" name="Freeform 6"/>
            <p:cNvSpPr/>
            <p:nvPr/>
          </p:nvSpPr>
          <p:spPr>
            <a:xfrm flipV="1">
              <a:off x="0" y="7885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4876800" y="1663700"/>
            <a:ext cx="3810000" cy="1219200"/>
          </a:xfrm>
        </p:spPr>
        <p:txBody>
          <a:bodyPr>
            <a:normAutofit/>
          </a:bodyPr>
          <a:lstStyle/>
          <a:p>
            <a:r>
              <a:rPr lang="en-US" sz="3200" dirty="0"/>
              <a:t>What </a:t>
            </a:r>
            <a:r>
              <a:rPr lang="en-US" sz="3200" i="1" dirty="0">
                <a:solidFill>
                  <a:srgbClr val="0070C0"/>
                </a:solidFill>
              </a:rPr>
              <a:t>innate immune cells </a:t>
            </a:r>
            <a:r>
              <a:rPr lang="en-US" sz="3200" dirty="0"/>
              <a:t>recognize</a:t>
            </a:r>
          </a:p>
        </p:txBody>
      </p:sp>
      <p:pic>
        <p:nvPicPr>
          <p:cNvPr id="3074" name="Picture 2"/>
          <p:cNvPicPr>
            <a:picLocks noChangeAspect="1" noChangeArrowheads="1"/>
          </p:cNvPicPr>
          <p:nvPr/>
        </p:nvPicPr>
        <p:blipFill>
          <a:blip r:embed="rId3">
            <a:grayscl/>
            <a:lum contrast="20000"/>
            <a:extLst>
              <a:ext uri="{28A0092B-C50C-407E-A947-70E740481C1C}">
                <a14:useLocalDpi xmlns:a14="http://schemas.microsoft.com/office/drawing/2010/main" val="0"/>
              </a:ext>
            </a:extLst>
          </a:blip>
          <a:srcRect/>
          <a:stretch>
            <a:fillRect/>
          </a:stretch>
        </p:blipFill>
        <p:spPr bwMode="auto">
          <a:xfrm>
            <a:off x="516767" y="1450714"/>
            <a:ext cx="39909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724399" y="3200400"/>
            <a:ext cx="4122421" cy="2862322"/>
          </a:xfrm>
          <a:prstGeom prst="rect">
            <a:avLst/>
          </a:prstGeom>
        </p:spPr>
        <p:txBody>
          <a:bodyPr wrap="square">
            <a:spAutoFit/>
          </a:bodyPr>
          <a:lstStyle/>
          <a:p>
            <a:r>
              <a:rPr lang="en-US" dirty="0"/>
              <a:t>From FIG. 3 (Ratner et al,. 2004). “Characteristics of innate and adaptive immunity. Cells of innate immunity have a limited number of receptors for foreign molecular structures; the same receptors are present on all cells, and because the number of different receptors is relatively small, they are all encoded in the </a:t>
            </a:r>
            <a:r>
              <a:rPr lang="en-US" dirty="0" err="1"/>
              <a:t>germline</a:t>
            </a:r>
            <a:r>
              <a:rPr lang="en-US" dirty="0"/>
              <a:t>. </a:t>
            </a:r>
            <a:r>
              <a:rPr lang="en-US" sz="1400" dirty="0"/>
              <a:t>Figure reprinted with permission from Abbas and Lichtman (2003).</a:t>
            </a:r>
            <a:r>
              <a:rPr lang="en-US" dirty="0"/>
              <a:t>”</a:t>
            </a:r>
          </a:p>
        </p:txBody>
      </p:sp>
      <p:sp>
        <p:nvSpPr>
          <p:cNvPr id="4" name="Slide Number Placeholder 3"/>
          <p:cNvSpPr>
            <a:spLocks noGrp="1"/>
          </p:cNvSpPr>
          <p:nvPr>
            <p:ph type="sldNum" sz="quarter" idx="12"/>
          </p:nvPr>
        </p:nvSpPr>
        <p:spPr/>
        <p:txBody>
          <a:bodyPr/>
          <a:lstStyle/>
          <a:p>
            <a:fld id="{52B1C111-4C10-4989-AC3D-144C30367AE1}" type="slidenum">
              <a:rPr lang="en-US" smtClean="0"/>
              <a:t>13</a:t>
            </a:fld>
            <a:endParaRPr lang="en-US"/>
          </a:p>
        </p:txBody>
      </p:sp>
      <p:sp>
        <p:nvSpPr>
          <p:cNvPr id="16" name="Rectangle 15"/>
          <p:cNvSpPr/>
          <p:nvPr/>
        </p:nvSpPr>
        <p:spPr>
          <a:xfrm>
            <a:off x="516766" y="1429432"/>
            <a:ext cx="4055233" cy="2164667"/>
          </a:xfrm>
          <a:prstGeom prst="rect">
            <a:avLst/>
          </a:prstGeom>
          <a:solidFill>
            <a:srgbClr val="FFFF00">
              <a:alpha val="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594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5638524" y="1575904"/>
            <a:ext cx="2819400" cy="2552701"/>
          </a:xfrm>
        </p:spPr>
        <p:txBody>
          <a:bodyPr>
            <a:normAutofit fontScale="90000"/>
          </a:bodyPr>
          <a:lstStyle/>
          <a:p>
            <a:r>
              <a:rPr lang="en-US" sz="4000" dirty="0"/>
              <a:t>Innate Immune System: </a:t>
            </a:r>
            <a:br>
              <a:rPr lang="en-US" sz="2000" dirty="0"/>
            </a:br>
            <a:br>
              <a:rPr lang="en-US" sz="2000" dirty="0"/>
            </a:br>
            <a:r>
              <a:rPr lang="en-US" sz="3600" dirty="0"/>
              <a:t>Phagocytosis</a:t>
            </a:r>
          </a:p>
        </p:txBody>
      </p:sp>
      <p:pic>
        <p:nvPicPr>
          <p:cNvPr id="16386" name="Picture 2"/>
          <p:cNvPicPr>
            <a:picLocks noChangeAspect="1" noChangeArrowheads="1"/>
          </p:cNvPicPr>
          <p:nvPr/>
        </p:nvPicPr>
        <p:blipFill rotWithShape="1">
          <a:blip r:embed="rId3">
            <a:lum bright="-20000" contrast="40000"/>
            <a:extLst>
              <a:ext uri="{28A0092B-C50C-407E-A947-70E740481C1C}">
                <a14:useLocalDpi xmlns:a14="http://schemas.microsoft.com/office/drawing/2010/main" val="0"/>
              </a:ext>
            </a:extLst>
          </a:blip>
          <a:srcRect b="41360"/>
          <a:stretch/>
        </p:blipFill>
        <p:spPr bwMode="auto">
          <a:xfrm>
            <a:off x="571500" y="1371601"/>
            <a:ext cx="5128276"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2B1C111-4C10-4989-AC3D-144C30367AE1}" type="slidenum">
              <a:rPr lang="en-US" smtClean="0"/>
              <a:t>14</a:t>
            </a:fld>
            <a:endParaRPr lang="en-US"/>
          </a:p>
        </p:txBody>
      </p:sp>
      <p:sp>
        <p:nvSpPr>
          <p:cNvPr id="21" name="Rectangle 20"/>
          <p:cNvSpPr/>
          <p:nvPr/>
        </p:nvSpPr>
        <p:spPr>
          <a:xfrm>
            <a:off x="5701748" y="4469248"/>
            <a:ext cx="2692952" cy="523220"/>
          </a:xfrm>
          <a:prstGeom prst="rect">
            <a:avLst/>
          </a:prstGeom>
        </p:spPr>
        <p:txBody>
          <a:bodyPr wrap="square">
            <a:spAutoFit/>
          </a:bodyPr>
          <a:lstStyle/>
          <a:p>
            <a:r>
              <a:rPr lang="en-US" sz="1400" dirty="0">
                <a:solidFill>
                  <a:srgbClr val="2408F6"/>
                </a:solidFill>
                <a:hlinkClick r:id="rId4"/>
              </a:rPr>
              <a:t>http://www.youtube.com/watch?v=yBo-WQiomuE&amp;feature=related</a:t>
            </a:r>
            <a:r>
              <a:rPr lang="en-US" sz="1400" dirty="0">
                <a:solidFill>
                  <a:srgbClr val="2408F6"/>
                </a:solidFill>
              </a:rPr>
              <a:t> </a:t>
            </a:r>
          </a:p>
        </p:txBody>
      </p:sp>
      <p:sp>
        <p:nvSpPr>
          <p:cNvPr id="22" name="Rectangle 21"/>
          <p:cNvSpPr/>
          <p:nvPr/>
        </p:nvSpPr>
        <p:spPr>
          <a:xfrm>
            <a:off x="5701748" y="5221068"/>
            <a:ext cx="2692952" cy="954107"/>
          </a:xfrm>
          <a:prstGeom prst="rect">
            <a:avLst/>
          </a:prstGeom>
        </p:spPr>
        <p:txBody>
          <a:bodyPr wrap="square">
            <a:spAutoFit/>
          </a:bodyPr>
          <a:lstStyle/>
          <a:p>
            <a:r>
              <a:rPr lang="en-US" sz="1400" dirty="0">
                <a:hlinkClick r:id="rId5"/>
              </a:rPr>
              <a:t>http://highered.mheducation.com/sites/0072495855/student_view0/chapter2/animation__phagocytosis.html</a:t>
            </a:r>
            <a:r>
              <a:rPr lang="en-US" sz="1400" dirty="0"/>
              <a:t> </a:t>
            </a:r>
          </a:p>
        </p:txBody>
      </p:sp>
      <p:sp>
        <p:nvSpPr>
          <p:cNvPr id="3" name="TextBox 2"/>
          <p:cNvSpPr txBox="1"/>
          <p:nvPr/>
        </p:nvSpPr>
        <p:spPr>
          <a:xfrm>
            <a:off x="101600" y="6338613"/>
            <a:ext cx="1524000" cy="523220"/>
          </a:xfrm>
          <a:prstGeom prst="rect">
            <a:avLst/>
          </a:prstGeom>
          <a:noFill/>
        </p:spPr>
        <p:txBody>
          <a:bodyPr wrap="square" rtlCol="0">
            <a:spAutoFit/>
          </a:bodyPr>
          <a:lstStyle/>
          <a:p>
            <a:r>
              <a:rPr lang="en-US" sz="1400" dirty="0"/>
              <a:t>From Ch. 4.3, Ratner et al., 2004</a:t>
            </a:r>
          </a:p>
        </p:txBody>
      </p:sp>
    </p:spTree>
    <p:extLst>
      <p:ext uri="{BB962C8B-B14F-4D97-AF65-F5344CB8AC3E}">
        <p14:creationId xmlns:p14="http://schemas.microsoft.com/office/powerpoint/2010/main" val="3984101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457200" y="1612900"/>
            <a:ext cx="8229600" cy="2043113"/>
          </a:xfrm>
        </p:spPr>
        <p:txBody>
          <a:bodyPr/>
          <a:lstStyle/>
          <a:p>
            <a:pPr eaLnBrk="1" hangingPunct="1">
              <a:spcBef>
                <a:spcPct val="50000"/>
              </a:spcBef>
            </a:pPr>
            <a:r>
              <a:rPr lang="en-GB" altLang="en-US"/>
              <a:t>Transport of large molecules or small particles into the cell occurs by a range of mechanisms collectively known as </a:t>
            </a:r>
            <a:r>
              <a:rPr lang="en-GB" altLang="en-US" b="1">
                <a:solidFill>
                  <a:srgbClr val="3366FF"/>
                </a:solidFill>
              </a:rPr>
              <a:t>endocytosis</a:t>
            </a:r>
            <a:r>
              <a:rPr lang="en-GB" altLang="en-US"/>
              <a:t> (</a:t>
            </a:r>
            <a:r>
              <a:rPr lang="en-GB" altLang="en-US" b="1">
                <a:solidFill>
                  <a:srgbClr val="3366FF"/>
                </a:solidFill>
              </a:rPr>
              <a:t>phagocytosis)</a:t>
            </a:r>
            <a:r>
              <a:rPr lang="en-GB" altLang="en-US" b="1"/>
              <a:t>.</a:t>
            </a:r>
            <a:r>
              <a:rPr lang="en-GB" altLang="en-US"/>
              <a:t> </a:t>
            </a:r>
          </a:p>
        </p:txBody>
      </p:sp>
      <p:sp>
        <p:nvSpPr>
          <p:cNvPr id="39939" name="Rectangle 5"/>
          <p:cNvSpPr>
            <a:spLocks noGrp="1" noChangeArrowheads="1"/>
          </p:cNvSpPr>
          <p:nvPr>
            <p:ph type="title"/>
          </p:nvPr>
        </p:nvSpPr>
        <p:spPr>
          <a:xfrm>
            <a:off x="457200" y="274638"/>
            <a:ext cx="8229600" cy="1316037"/>
          </a:xfrm>
        </p:spPr>
        <p:txBody>
          <a:bodyPr/>
          <a:lstStyle/>
          <a:p>
            <a:pPr eaLnBrk="1" hangingPunct="1"/>
            <a:r>
              <a:rPr lang="en-GB" altLang="en-US" sz="4000" b="1">
                <a:solidFill>
                  <a:schemeClr val="accent2"/>
                </a:solidFill>
              </a:rPr>
              <a:t>Bulk Transport across </a:t>
            </a:r>
            <a:br>
              <a:rPr lang="en-GB" altLang="en-US" sz="4000" b="1">
                <a:solidFill>
                  <a:schemeClr val="accent2"/>
                </a:solidFill>
              </a:rPr>
            </a:br>
            <a:r>
              <a:rPr lang="en-GB" altLang="en-US" sz="4000" b="1">
                <a:solidFill>
                  <a:schemeClr val="accent2"/>
                </a:solidFill>
              </a:rPr>
              <a:t>Plasma Membranes</a:t>
            </a:r>
          </a:p>
        </p:txBody>
      </p:sp>
      <p:pic>
        <p:nvPicPr>
          <p:cNvPr id="39940" name="Picture 6" descr="22478-004-521EE704"/>
          <p:cNvPicPr>
            <a:picLocks noChangeAspect="1" noChangeArrowheads="1"/>
          </p:cNvPicPr>
          <p:nvPr/>
        </p:nvPicPr>
        <p:blipFill>
          <a:blip r:embed="rId3">
            <a:lum bright="-12000" contrast="12000"/>
            <a:extLst>
              <a:ext uri="{28A0092B-C50C-407E-A947-70E740481C1C}">
                <a14:useLocalDpi xmlns:a14="http://schemas.microsoft.com/office/drawing/2010/main" val="0"/>
              </a:ext>
            </a:extLst>
          </a:blip>
          <a:srcRect/>
          <a:stretch>
            <a:fillRect/>
          </a:stretch>
        </p:blipFill>
        <p:spPr bwMode="auto">
          <a:xfrm>
            <a:off x="3733800" y="3817938"/>
            <a:ext cx="4829175"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5"/>
          <p:cNvSpPr txBox="1">
            <a:spLocks noChangeArrowheads="1"/>
          </p:cNvSpPr>
          <p:nvPr/>
        </p:nvSpPr>
        <p:spPr bwMode="auto">
          <a:xfrm>
            <a:off x="7086600" y="-3175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en-US" altLang="en-US" sz="1800" b="0">
                <a:solidFill>
                  <a:srgbClr val="C0C0C0"/>
                </a:solidFill>
              </a:rPr>
              <a:t>Part II MEDICAL</a:t>
            </a:r>
          </a:p>
          <a:p>
            <a:pPr algn="r" eaLnBrk="1" hangingPunct="1">
              <a:spcBef>
                <a:spcPct val="0"/>
              </a:spcBef>
              <a:buFontTx/>
              <a:buNone/>
            </a:pPr>
            <a:r>
              <a:rPr lang="en-US" altLang="en-US" sz="1800" b="0">
                <a:solidFill>
                  <a:srgbClr val="C0C0C0"/>
                </a:solidFill>
              </a:rPr>
              <a:t>Chap 16 Cell</a:t>
            </a:r>
          </a:p>
        </p:txBody>
      </p:sp>
      <p:pic>
        <p:nvPicPr>
          <p:cNvPr id="399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3" y="3970338"/>
            <a:ext cx="2619375" cy="226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43" name="Oval 1"/>
          <p:cNvSpPr>
            <a:spLocks noChangeArrowheads="1"/>
          </p:cNvSpPr>
          <p:nvPr/>
        </p:nvSpPr>
        <p:spPr bwMode="auto">
          <a:xfrm>
            <a:off x="4330700" y="4732338"/>
            <a:ext cx="541338" cy="539750"/>
          </a:xfrm>
          <a:prstGeom prst="ellipse">
            <a:avLst/>
          </a:prstGeom>
          <a:noFill/>
          <a:ln w="317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nvGrpSpPr>
          <p:cNvPr id="17" name="Group 16"/>
          <p:cNvGrpSpPr/>
          <p:nvPr/>
        </p:nvGrpSpPr>
        <p:grpSpPr>
          <a:xfrm rot="14693435" flipV="1">
            <a:off x="3340162" y="4197148"/>
            <a:ext cx="891549" cy="1318388"/>
            <a:chOff x="2748688" y="1619980"/>
            <a:chExt cx="1150006" cy="668916"/>
          </a:xfrm>
          <a:solidFill>
            <a:srgbClr val="3366FF"/>
          </a:solidFill>
        </p:grpSpPr>
        <p:sp>
          <p:nvSpPr>
            <p:cNvPr id="18" name="Freeform 17"/>
            <p:cNvSpPr/>
            <p:nvPr/>
          </p:nvSpPr>
          <p:spPr>
            <a:xfrm>
              <a:off x="3578213" y="2109545"/>
              <a:ext cx="320481" cy="179351"/>
            </a:xfrm>
            <a:custGeom>
              <a:avLst/>
              <a:gdLst>
                <a:gd name="connsiteX0" fmla="*/ 264617 w 346943"/>
                <a:gd name="connsiteY0" fmla="*/ 0 h 179351"/>
                <a:gd name="connsiteX1" fmla="*/ 346943 w 346943"/>
                <a:gd name="connsiteY1" fmla="*/ 5880 h 179351"/>
                <a:gd name="connsiteX2" fmla="*/ 214634 w 346943"/>
                <a:gd name="connsiteY2" fmla="*/ 179351 h 179351"/>
                <a:gd name="connsiteX3" fmla="*/ 0 w 346943"/>
                <a:gd name="connsiteY3" fmla="*/ 5880 h 179351"/>
                <a:gd name="connsiteX4" fmla="*/ 99966 w 346943"/>
                <a:gd name="connsiteY4" fmla="*/ 2940 h 17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 h="179351">
                  <a:moveTo>
                    <a:pt x="264617" y="0"/>
                  </a:moveTo>
                  <a:lnTo>
                    <a:pt x="346943" y="5880"/>
                  </a:lnTo>
                  <a:lnTo>
                    <a:pt x="214634" y="179351"/>
                  </a:lnTo>
                  <a:lnTo>
                    <a:pt x="0" y="5880"/>
                  </a:lnTo>
                  <a:lnTo>
                    <a:pt x="99966" y="2940"/>
                  </a:lnTo>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9" name="Freeform 18"/>
            <p:cNvSpPr/>
            <p:nvPr/>
          </p:nvSpPr>
          <p:spPr>
            <a:xfrm>
              <a:off x="2748688" y="1619980"/>
              <a:ext cx="1076504" cy="500323"/>
            </a:xfrm>
            <a:custGeom>
              <a:avLst/>
              <a:gdLst>
                <a:gd name="connsiteX0" fmla="*/ 1050042 w 1050042"/>
                <a:gd name="connsiteY0" fmla="*/ 484406 h 484406"/>
                <a:gd name="connsiteX1" fmla="*/ 961836 w 1050042"/>
                <a:gd name="connsiteY1" fmla="*/ 352097 h 484406"/>
                <a:gd name="connsiteX2" fmla="*/ 850109 w 1050042"/>
                <a:gd name="connsiteY2" fmla="*/ 246250 h 484406"/>
                <a:gd name="connsiteX3" fmla="*/ 664877 w 1050042"/>
                <a:gd name="connsiteY3" fmla="*/ 137463 h 484406"/>
                <a:gd name="connsiteX4" fmla="*/ 453183 w 1050042"/>
                <a:gd name="connsiteY4" fmla="*/ 58078 h 484406"/>
                <a:gd name="connsiteX5" fmla="*/ 256190 w 1050042"/>
                <a:gd name="connsiteY5" fmla="*/ 13975 h 484406"/>
                <a:gd name="connsiteX6" fmla="*/ 94480 w 1050042"/>
                <a:gd name="connsiteY6" fmla="*/ 2214 h 484406"/>
                <a:gd name="connsiteX7" fmla="*/ 6274 w 1050042"/>
                <a:gd name="connsiteY7" fmla="*/ 5154 h 484406"/>
                <a:gd name="connsiteX8" fmla="*/ 265011 w 1050042"/>
                <a:gd name="connsiteY8" fmla="*/ 52198 h 484406"/>
                <a:gd name="connsiteX9" fmla="*/ 500226 w 1050042"/>
                <a:gd name="connsiteY9" fmla="*/ 137463 h 484406"/>
                <a:gd name="connsiteX10" fmla="*/ 679578 w 1050042"/>
                <a:gd name="connsiteY10" fmla="*/ 240370 h 484406"/>
                <a:gd name="connsiteX11" fmla="*/ 800126 w 1050042"/>
                <a:gd name="connsiteY11" fmla="*/ 349157 h 484406"/>
                <a:gd name="connsiteX12" fmla="*/ 891272 w 1050042"/>
                <a:gd name="connsiteY12" fmla="*/ 481466 h 4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042" h="484406">
                  <a:moveTo>
                    <a:pt x="1050042" y="484406"/>
                  </a:moveTo>
                  <a:cubicBezTo>
                    <a:pt x="1022600" y="438098"/>
                    <a:pt x="995158" y="391790"/>
                    <a:pt x="961836" y="352097"/>
                  </a:cubicBezTo>
                  <a:cubicBezTo>
                    <a:pt x="928514" y="312404"/>
                    <a:pt x="899602" y="282022"/>
                    <a:pt x="850109" y="246250"/>
                  </a:cubicBezTo>
                  <a:cubicBezTo>
                    <a:pt x="800616" y="210478"/>
                    <a:pt x="731031" y="168825"/>
                    <a:pt x="664877" y="137463"/>
                  </a:cubicBezTo>
                  <a:cubicBezTo>
                    <a:pt x="598723" y="106101"/>
                    <a:pt x="521297" y="78659"/>
                    <a:pt x="453183" y="58078"/>
                  </a:cubicBezTo>
                  <a:cubicBezTo>
                    <a:pt x="385068" y="37497"/>
                    <a:pt x="315974" y="23286"/>
                    <a:pt x="256190" y="13975"/>
                  </a:cubicBezTo>
                  <a:cubicBezTo>
                    <a:pt x="196406" y="4664"/>
                    <a:pt x="136133" y="3684"/>
                    <a:pt x="94480" y="2214"/>
                  </a:cubicBezTo>
                  <a:cubicBezTo>
                    <a:pt x="52827" y="744"/>
                    <a:pt x="-22148" y="-3177"/>
                    <a:pt x="6274" y="5154"/>
                  </a:cubicBezTo>
                  <a:cubicBezTo>
                    <a:pt x="34696" y="13485"/>
                    <a:pt x="182686" y="30146"/>
                    <a:pt x="265011" y="52198"/>
                  </a:cubicBezTo>
                  <a:cubicBezTo>
                    <a:pt x="347336" y="74250"/>
                    <a:pt x="431132" y="106101"/>
                    <a:pt x="500226" y="137463"/>
                  </a:cubicBezTo>
                  <a:cubicBezTo>
                    <a:pt x="569320" y="168825"/>
                    <a:pt x="629595" y="205088"/>
                    <a:pt x="679578" y="240370"/>
                  </a:cubicBezTo>
                  <a:cubicBezTo>
                    <a:pt x="729561" y="275652"/>
                    <a:pt x="764844" y="308974"/>
                    <a:pt x="800126" y="349157"/>
                  </a:cubicBezTo>
                  <a:cubicBezTo>
                    <a:pt x="835408" y="389340"/>
                    <a:pt x="863340" y="435403"/>
                    <a:pt x="891272" y="481466"/>
                  </a:cubicBezTo>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grpSp>
    </p:spTree>
    <p:extLst>
      <p:ext uri="{BB962C8B-B14F-4D97-AF65-F5344CB8AC3E}">
        <p14:creationId xmlns:p14="http://schemas.microsoft.com/office/powerpoint/2010/main" val="391740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87700" y="299606"/>
            <a:ext cx="8229600" cy="838200"/>
          </a:xfrm>
        </p:spPr>
        <p:txBody>
          <a:bodyPr/>
          <a:lstStyle/>
          <a:p>
            <a:pPr eaLnBrk="1" hangingPunct="1"/>
            <a:r>
              <a:rPr lang="en-GB" altLang="en-US" sz="4000" b="1" dirty="0">
                <a:solidFill>
                  <a:schemeClr val="accent2"/>
                </a:solidFill>
              </a:rPr>
              <a:t>Phagocytosis</a:t>
            </a:r>
            <a:endParaRPr lang="en-US" altLang="en-US" sz="4000" b="1" dirty="0">
              <a:solidFill>
                <a:schemeClr val="accent2"/>
              </a:solidFill>
            </a:endParaRPr>
          </a:p>
        </p:txBody>
      </p:sp>
      <p:sp>
        <p:nvSpPr>
          <p:cNvPr id="41987" name="Rectangle 3"/>
          <p:cNvSpPr>
            <a:spLocks noGrp="1" noChangeArrowheads="1"/>
          </p:cNvSpPr>
          <p:nvPr>
            <p:ph type="body" idx="1"/>
          </p:nvPr>
        </p:nvSpPr>
        <p:spPr>
          <a:xfrm>
            <a:off x="628650" y="1428750"/>
            <a:ext cx="5124450" cy="4068763"/>
          </a:xfrm>
        </p:spPr>
        <p:txBody>
          <a:bodyPr/>
          <a:lstStyle/>
          <a:p>
            <a:pPr eaLnBrk="1" hangingPunct="1">
              <a:lnSpc>
                <a:spcPct val="90000"/>
              </a:lnSpc>
              <a:spcBef>
                <a:spcPct val="60000"/>
              </a:spcBef>
            </a:pPr>
            <a:r>
              <a:rPr lang="en-US" altLang="en-US" sz="2400" b="1" dirty="0">
                <a:solidFill>
                  <a:srgbClr val="0033CC"/>
                </a:solidFill>
              </a:rPr>
              <a:t>Phagocytosis</a:t>
            </a:r>
            <a:r>
              <a:rPr lang="en-US" altLang="en-US" sz="2400" dirty="0"/>
              <a:t> is the cellular process of </a:t>
            </a:r>
            <a:r>
              <a:rPr lang="en-US" altLang="en-US" sz="2400" dirty="0">
                <a:solidFill>
                  <a:srgbClr val="0033CC"/>
                </a:solidFill>
              </a:rPr>
              <a:t>phagocytes</a:t>
            </a:r>
            <a:r>
              <a:rPr lang="en-US" altLang="en-US" sz="2400" dirty="0"/>
              <a:t> of engulfing solid particles by the cell membrane. </a:t>
            </a:r>
          </a:p>
          <a:p>
            <a:pPr eaLnBrk="1" hangingPunct="1">
              <a:lnSpc>
                <a:spcPct val="90000"/>
              </a:lnSpc>
              <a:spcBef>
                <a:spcPct val="60000"/>
              </a:spcBef>
            </a:pPr>
            <a:r>
              <a:rPr lang="en-US" altLang="en-US" sz="2400" dirty="0"/>
              <a:t>Bacteria, dead tissue cells, and </a:t>
            </a:r>
            <a:r>
              <a:rPr lang="en-US" altLang="en-US" sz="2400" b="1" dirty="0">
                <a:solidFill>
                  <a:srgbClr val="0033CC"/>
                </a:solidFill>
              </a:rPr>
              <a:t>small minerals and polymer particles</a:t>
            </a:r>
            <a:r>
              <a:rPr lang="en-US" altLang="en-US" sz="2400" dirty="0">
                <a:solidFill>
                  <a:srgbClr val="0033CC"/>
                </a:solidFill>
              </a:rPr>
              <a:t> </a:t>
            </a:r>
            <a:r>
              <a:rPr lang="en-US" altLang="en-US" sz="2400" dirty="0"/>
              <a:t>may be phagocytosed. </a:t>
            </a:r>
          </a:p>
          <a:p>
            <a:pPr eaLnBrk="1" hangingPunct="1">
              <a:lnSpc>
                <a:spcPct val="90000"/>
              </a:lnSpc>
              <a:spcBef>
                <a:spcPct val="60000"/>
              </a:spcBef>
            </a:pPr>
            <a:r>
              <a:rPr lang="en-US" altLang="en-US" sz="2400" dirty="0"/>
              <a:t>The ingested material is fused with the lysosome, leading to degradation. </a:t>
            </a:r>
          </a:p>
        </p:txBody>
      </p:sp>
      <p:grpSp>
        <p:nvGrpSpPr>
          <p:cNvPr id="41988" name="Group 11"/>
          <p:cNvGrpSpPr>
            <a:grpSpLocks/>
          </p:cNvGrpSpPr>
          <p:nvPr/>
        </p:nvGrpSpPr>
        <p:grpSpPr bwMode="auto">
          <a:xfrm>
            <a:off x="6199188" y="1309688"/>
            <a:ext cx="2287587" cy="4508500"/>
            <a:chOff x="3893" y="951"/>
            <a:chExt cx="1441" cy="2840"/>
          </a:xfrm>
        </p:grpSpPr>
        <p:pic>
          <p:nvPicPr>
            <p:cNvPr id="41993" name="Picture 6" descr="cellEatingB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 y="951"/>
              <a:ext cx="1438"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8" descr="whiteCell_e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 y="2619"/>
              <a:ext cx="1440"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89" name="Text Box 9"/>
          <p:cNvSpPr txBox="1">
            <a:spLocks noChangeArrowheads="1"/>
          </p:cNvSpPr>
          <p:nvPr/>
        </p:nvSpPr>
        <p:spPr bwMode="auto">
          <a:xfrm>
            <a:off x="5962650" y="5819775"/>
            <a:ext cx="3000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dirty="0"/>
              <a:t>White blood cells eating</a:t>
            </a:r>
          </a:p>
        </p:txBody>
      </p:sp>
      <p:sp>
        <p:nvSpPr>
          <p:cNvPr id="41990" name="Rectangle 10"/>
          <p:cNvSpPr>
            <a:spLocks noChangeArrowheads="1"/>
          </p:cNvSpPr>
          <p:nvPr/>
        </p:nvSpPr>
        <p:spPr bwMode="auto">
          <a:xfrm>
            <a:off x="561975" y="6200775"/>
            <a:ext cx="816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t>Animation:</a:t>
            </a:r>
          </a:p>
          <a:p>
            <a:pPr eaLnBrk="1" hangingPunct="1">
              <a:spcBef>
                <a:spcPct val="0"/>
              </a:spcBef>
              <a:buFontTx/>
              <a:buNone/>
            </a:pPr>
            <a:r>
              <a:rPr lang="en-US" altLang="en-US" sz="1200">
                <a:hlinkClick r:id="rId5"/>
              </a:rPr>
              <a:t>http://highered.mcgraw-hill.com/sites/0072495855/student_view0/chapter2/animation__phagocytosis.html</a:t>
            </a:r>
            <a:endParaRPr lang="en-US" altLang="en-US" sz="1200"/>
          </a:p>
        </p:txBody>
      </p:sp>
      <p:sp>
        <p:nvSpPr>
          <p:cNvPr id="41991" name="Rectangle 12"/>
          <p:cNvSpPr>
            <a:spLocks noChangeArrowheads="1"/>
          </p:cNvSpPr>
          <p:nvPr/>
        </p:nvSpPr>
        <p:spPr bwMode="auto">
          <a:xfrm>
            <a:off x="379413" y="5399088"/>
            <a:ext cx="5565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1800">
                <a:solidFill>
                  <a:srgbClr val="009900"/>
                </a:solidFill>
              </a:rPr>
              <a:t>Phagocytosis is one of ways that biomaterials are safely cleared from the body.</a:t>
            </a:r>
            <a:r>
              <a:rPr lang="en-US" altLang="en-US" sz="1800"/>
              <a:t> </a:t>
            </a:r>
            <a:endParaRPr lang="en-GB" altLang="en-US" sz="1800"/>
          </a:p>
        </p:txBody>
      </p:sp>
      <p:sp>
        <p:nvSpPr>
          <p:cNvPr id="41992" name="Text Box 5"/>
          <p:cNvSpPr txBox="1">
            <a:spLocks noChangeArrowheads="1"/>
          </p:cNvSpPr>
          <p:nvPr/>
        </p:nvSpPr>
        <p:spPr bwMode="auto">
          <a:xfrm>
            <a:off x="7086600" y="-3175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en-US" altLang="en-US" sz="1800" b="0">
                <a:solidFill>
                  <a:srgbClr val="C0C0C0"/>
                </a:solidFill>
              </a:rPr>
              <a:t>Part II MEDICAL</a:t>
            </a:r>
          </a:p>
          <a:p>
            <a:pPr algn="r" eaLnBrk="1" hangingPunct="1">
              <a:spcBef>
                <a:spcPct val="0"/>
              </a:spcBef>
              <a:buFontTx/>
              <a:buNone/>
            </a:pPr>
            <a:r>
              <a:rPr lang="en-US" altLang="en-US" sz="1800" b="0">
                <a:solidFill>
                  <a:srgbClr val="C0C0C0"/>
                </a:solidFill>
              </a:rPr>
              <a:t>Chap 16 Cell</a:t>
            </a:r>
          </a:p>
        </p:txBody>
      </p:sp>
    </p:spTree>
    <p:extLst>
      <p:ext uri="{BB962C8B-B14F-4D97-AF65-F5344CB8AC3E}">
        <p14:creationId xmlns:p14="http://schemas.microsoft.com/office/powerpoint/2010/main" val="2968780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0" y="355600"/>
            <a:ext cx="9144000" cy="1143000"/>
          </a:xfrm>
        </p:spPr>
        <p:txBody>
          <a:bodyPr>
            <a:normAutofit fontScale="90000"/>
          </a:bodyPr>
          <a:lstStyle/>
          <a:p>
            <a:r>
              <a:rPr lang="en-AU" altLang="en-US" sz="4000" b="1">
                <a:solidFill>
                  <a:schemeClr val="accent2"/>
                </a:solidFill>
              </a:rPr>
              <a:t>Phagocytized CaP</a:t>
            </a:r>
            <a:br>
              <a:rPr lang="en-AU" altLang="en-US" sz="4000" b="1">
                <a:solidFill>
                  <a:schemeClr val="accent2"/>
                </a:solidFill>
              </a:rPr>
            </a:br>
            <a:r>
              <a:rPr lang="en-AU" altLang="en-US" sz="4000" b="1">
                <a:solidFill>
                  <a:schemeClr val="accent2"/>
                </a:solidFill>
              </a:rPr>
              <a:t>Particles inside a Cell</a:t>
            </a:r>
          </a:p>
        </p:txBody>
      </p:sp>
      <p:pic>
        <p:nvPicPr>
          <p:cNvPr id="44035" name="Picture 4" descr="C:\Documents and Settings\user\My Documents\Research Project_Bone TE\Tulio Femandez_Columbia\TEM\1m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52613"/>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5"/>
          <p:cNvSpPr txBox="1">
            <a:spLocks noChangeArrowheads="1"/>
          </p:cNvSpPr>
          <p:nvPr/>
        </p:nvSpPr>
        <p:spPr bwMode="auto">
          <a:xfrm>
            <a:off x="7086600" y="-3175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en-US" altLang="en-US" sz="1800" b="0">
                <a:solidFill>
                  <a:srgbClr val="C0C0C0"/>
                </a:solidFill>
              </a:rPr>
              <a:t>Part II MEDICAL</a:t>
            </a:r>
          </a:p>
          <a:p>
            <a:pPr algn="r" eaLnBrk="1" hangingPunct="1">
              <a:spcBef>
                <a:spcPct val="0"/>
              </a:spcBef>
              <a:buFontTx/>
              <a:buNone/>
            </a:pPr>
            <a:r>
              <a:rPr lang="en-US" altLang="en-US" sz="1800" b="0">
                <a:solidFill>
                  <a:srgbClr val="C0C0C0"/>
                </a:solidFill>
              </a:rPr>
              <a:t>Chap 16 Cell</a:t>
            </a:r>
          </a:p>
        </p:txBody>
      </p:sp>
    </p:spTree>
    <p:extLst>
      <p:ext uri="{BB962C8B-B14F-4D97-AF65-F5344CB8AC3E}">
        <p14:creationId xmlns:p14="http://schemas.microsoft.com/office/powerpoint/2010/main" val="552486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6198870" y="1779378"/>
            <a:ext cx="2743200" cy="2183850"/>
          </a:xfrm>
        </p:spPr>
        <p:txBody>
          <a:bodyPr>
            <a:normAutofit/>
          </a:bodyPr>
          <a:lstStyle/>
          <a:p>
            <a:r>
              <a:rPr lang="en-US" sz="3600" i="1" dirty="0">
                <a:solidFill>
                  <a:schemeClr val="tx2">
                    <a:lumMod val="60000"/>
                    <a:lumOff val="40000"/>
                  </a:schemeClr>
                </a:solidFill>
              </a:rPr>
              <a:t>Phagocytosis:</a:t>
            </a:r>
            <a:r>
              <a:rPr lang="en-US" sz="3600" dirty="0"/>
              <a:t> Macrophage recruitment</a:t>
            </a:r>
          </a:p>
        </p:txBody>
      </p:sp>
      <p:pic>
        <p:nvPicPr>
          <p:cNvPr id="18434" name="Picture 2"/>
          <p:cNvPicPr>
            <a:picLocks noChangeAspect="1" noChangeArrowheads="1"/>
          </p:cNvPicPr>
          <p:nvPr/>
        </p:nvPicPr>
        <p:blipFill rotWithShape="1">
          <a:blip r:embed="rId4">
            <a:lum/>
            <a:extLst>
              <a:ext uri="{28A0092B-C50C-407E-A947-70E740481C1C}">
                <a14:useLocalDpi xmlns:a14="http://schemas.microsoft.com/office/drawing/2010/main" val="0"/>
              </a:ext>
            </a:extLst>
          </a:blip>
          <a:srcRect l="1803" t="6280" r="3074" b="20729"/>
          <a:stretch/>
        </p:blipFill>
        <p:spPr bwMode="auto">
          <a:xfrm>
            <a:off x="76200" y="1575904"/>
            <a:ext cx="6080076" cy="440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8540" y="4709031"/>
            <a:ext cx="3481539" cy="1829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6096" y="6385023"/>
            <a:ext cx="3797134" cy="307777"/>
          </a:xfrm>
          <a:prstGeom prst="rect">
            <a:avLst/>
          </a:prstGeom>
          <a:noFill/>
        </p:spPr>
        <p:txBody>
          <a:bodyPr wrap="square" rtlCol="0">
            <a:spAutoFit/>
          </a:bodyPr>
          <a:lstStyle/>
          <a:p>
            <a:r>
              <a:rPr lang="en-US" sz="1400" dirty="0">
                <a:solidFill>
                  <a:prstClr val="black"/>
                </a:solidFill>
              </a:rPr>
              <a:t>From Ch. 4.3, Figure 6, Ratner et al., 2004</a:t>
            </a:r>
          </a:p>
        </p:txBody>
      </p:sp>
      <p:sp>
        <p:nvSpPr>
          <p:cNvPr id="3" name="Slide Number Placeholder 2"/>
          <p:cNvSpPr>
            <a:spLocks noGrp="1"/>
          </p:cNvSpPr>
          <p:nvPr>
            <p:ph type="sldNum" sz="quarter" idx="12"/>
          </p:nvPr>
        </p:nvSpPr>
        <p:spPr>
          <a:xfrm>
            <a:off x="7754586" y="6356350"/>
            <a:ext cx="932213" cy="365125"/>
          </a:xfrm>
        </p:spPr>
        <p:txBody>
          <a:bodyPr/>
          <a:lstStyle/>
          <a:p>
            <a:fld id="{52B1C111-4C10-4989-AC3D-144C30367AE1}" type="slidenum">
              <a:rPr lang="en-US" smtClean="0"/>
              <a:t>18</a:t>
            </a:fld>
            <a:endParaRPr lang="en-US"/>
          </a:p>
        </p:txBody>
      </p:sp>
    </p:spTree>
    <p:extLst>
      <p:ext uri="{BB962C8B-B14F-4D97-AF65-F5344CB8AC3E}">
        <p14:creationId xmlns:p14="http://schemas.microsoft.com/office/powerpoint/2010/main" val="23607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4555067" y="1473751"/>
            <a:ext cx="3810000" cy="888449"/>
          </a:xfrm>
        </p:spPr>
        <p:txBody>
          <a:bodyPr>
            <a:normAutofit/>
          </a:bodyPr>
          <a:lstStyle/>
          <a:p>
            <a:r>
              <a:rPr lang="en-US" sz="3200" dirty="0"/>
              <a:t>Complement System</a:t>
            </a:r>
          </a:p>
        </p:txBody>
      </p:sp>
      <p:sp>
        <p:nvSpPr>
          <p:cNvPr id="3" name="Rectangle 2"/>
          <p:cNvSpPr/>
          <p:nvPr/>
        </p:nvSpPr>
        <p:spPr>
          <a:xfrm>
            <a:off x="4546600" y="2209800"/>
            <a:ext cx="4122421" cy="2662267"/>
          </a:xfrm>
          <a:prstGeom prst="rect">
            <a:avLst/>
          </a:prstGeom>
        </p:spPr>
        <p:txBody>
          <a:bodyPr wrap="square">
            <a:spAutoFit/>
          </a:bodyPr>
          <a:lstStyle/>
          <a:p>
            <a:r>
              <a:rPr lang="en-US" dirty="0"/>
              <a:t>Some complement molecules that attach</a:t>
            </a:r>
          </a:p>
          <a:p>
            <a:pPr marL="171450" lvl="1"/>
            <a:r>
              <a:rPr lang="en-US" dirty="0"/>
              <a:t>to pathogens to mark for destruction</a:t>
            </a:r>
          </a:p>
          <a:p>
            <a:pPr marL="171450" lvl="1"/>
            <a:r>
              <a:rPr lang="en-US" dirty="0"/>
              <a:t>can adsorb onto biomaterial surfaces!</a:t>
            </a:r>
          </a:p>
          <a:p>
            <a:pPr marL="171450" indent="-171450">
              <a:spcBef>
                <a:spcPts val="600"/>
              </a:spcBef>
            </a:pPr>
            <a:r>
              <a:rPr lang="en-US" dirty="0"/>
              <a:t>Some complement molecules form ‘membrane attack complexes’ in microbe that form pores in surface. Water enters by osmosis and microbe lyses (dies)</a:t>
            </a:r>
          </a:p>
          <a:p>
            <a:endParaRPr lang="en-US" dirty="0"/>
          </a:p>
        </p:txBody>
      </p:sp>
      <p:sp>
        <p:nvSpPr>
          <p:cNvPr id="4" name="Slide Number Placeholder 3"/>
          <p:cNvSpPr>
            <a:spLocks noGrp="1"/>
          </p:cNvSpPr>
          <p:nvPr>
            <p:ph type="sldNum" sz="quarter" idx="12"/>
          </p:nvPr>
        </p:nvSpPr>
        <p:spPr/>
        <p:txBody>
          <a:bodyPr/>
          <a:lstStyle/>
          <a:p>
            <a:fld id="{52B1C111-4C10-4989-AC3D-144C30367AE1}" type="slidenum">
              <a:rPr lang="en-US" smtClean="0"/>
              <a:t>19</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3581400" cy="496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688759"/>
            <a:ext cx="2895600" cy="17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097867" y="6564792"/>
            <a:ext cx="4267200" cy="246221"/>
          </a:xfrm>
          <a:prstGeom prst="rect">
            <a:avLst/>
          </a:prstGeom>
        </p:spPr>
        <p:txBody>
          <a:bodyPr wrap="square">
            <a:spAutoFit/>
          </a:bodyPr>
          <a:lstStyle/>
          <a:p>
            <a:r>
              <a:rPr lang="en-US" sz="1000" dirty="0"/>
              <a:t>http://users.rcn.com/jkimball.ma.ultranet/BiologyPages/C/Complement.html</a:t>
            </a:r>
          </a:p>
        </p:txBody>
      </p:sp>
      <p:sp>
        <p:nvSpPr>
          <p:cNvPr id="16" name="Rectangle 15"/>
          <p:cNvSpPr/>
          <p:nvPr/>
        </p:nvSpPr>
        <p:spPr>
          <a:xfrm>
            <a:off x="257629" y="6527576"/>
            <a:ext cx="2866571" cy="246221"/>
          </a:xfrm>
          <a:prstGeom prst="rect">
            <a:avLst/>
          </a:prstGeom>
        </p:spPr>
        <p:txBody>
          <a:bodyPr wrap="square">
            <a:spAutoFit/>
          </a:bodyPr>
          <a:lstStyle/>
          <a:p>
            <a:r>
              <a:rPr lang="en-US" sz="1000" dirty="0"/>
              <a:t>http://en.wikipedia.org/wiki/Complement_system</a:t>
            </a:r>
          </a:p>
        </p:txBody>
      </p:sp>
      <p:sp>
        <p:nvSpPr>
          <p:cNvPr id="19" name="TextBox 18"/>
          <p:cNvSpPr txBox="1"/>
          <p:nvPr/>
        </p:nvSpPr>
        <p:spPr>
          <a:xfrm>
            <a:off x="76199" y="1422567"/>
            <a:ext cx="4478867" cy="369332"/>
          </a:xfrm>
          <a:prstGeom prst="rect">
            <a:avLst/>
          </a:prstGeom>
          <a:noFill/>
        </p:spPr>
        <p:txBody>
          <a:bodyPr wrap="square" rtlCol="0">
            <a:spAutoFit/>
          </a:bodyPr>
          <a:lstStyle/>
          <a:p>
            <a:pPr algn="ctr"/>
            <a:r>
              <a:rPr lang="en-US" dirty="0">
                <a:solidFill>
                  <a:schemeClr val="accent6">
                    <a:lumMod val="75000"/>
                  </a:schemeClr>
                </a:solidFill>
              </a:rPr>
              <a:t>You do not need to memorize this graphic</a:t>
            </a:r>
          </a:p>
        </p:txBody>
      </p:sp>
    </p:spTree>
    <p:extLst>
      <p:ext uri="{BB962C8B-B14F-4D97-AF65-F5344CB8AC3E}">
        <p14:creationId xmlns:p14="http://schemas.microsoft.com/office/powerpoint/2010/main" val="3936463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0"/>
            <a:ext cx="9144000" cy="2057399"/>
            <a:chOff x="0" y="0"/>
            <a:chExt cx="9144000" cy="2057399"/>
          </a:xfrm>
        </p:grpSpPr>
        <p:sp>
          <p:nvSpPr>
            <p:cNvPr id="22" name="Freeform 21"/>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23" name="Freeform 22"/>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24"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25"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26" name="Group 25"/>
            <p:cNvGrpSpPr/>
            <p:nvPr/>
          </p:nvGrpSpPr>
          <p:grpSpPr>
            <a:xfrm>
              <a:off x="76200" y="76200"/>
              <a:ext cx="914400" cy="914400"/>
              <a:chOff x="76200" y="76200"/>
              <a:chExt cx="914400" cy="914400"/>
            </a:xfrm>
          </p:grpSpPr>
          <p:sp>
            <p:nvSpPr>
              <p:cNvPr id="27" name="Oval 26"/>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6"/>
              <p:cNvGrpSpPr/>
              <p:nvPr/>
            </p:nvGrpSpPr>
            <p:grpSpPr>
              <a:xfrm>
                <a:off x="257629" y="297231"/>
                <a:ext cx="580571" cy="540969"/>
                <a:chOff x="-8229599" y="518558"/>
                <a:chExt cx="4571999" cy="4087423"/>
              </a:xfrm>
            </p:grpSpPr>
            <p:sp>
              <p:nvSpPr>
                <p:cNvPr id="29"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Flowchart: Manual Operation 11"/>
          <p:cNvSpPr/>
          <p:nvPr/>
        </p:nvSpPr>
        <p:spPr>
          <a:xfrm>
            <a:off x="2069341" y="5638800"/>
            <a:ext cx="232012" cy="685800"/>
          </a:xfrm>
          <a:prstGeom prst="flowChartManualOperation">
            <a:avLst/>
          </a:prstGeom>
          <a:gradFill>
            <a:gsLst>
              <a:gs pos="0">
                <a:srgbClr val="8488C4"/>
              </a:gs>
              <a:gs pos="53000">
                <a:srgbClr val="D4DEFF"/>
              </a:gs>
              <a:gs pos="83000">
                <a:srgbClr val="D4DEFF"/>
              </a:gs>
              <a:gs pos="100000">
                <a:srgbClr val="96AB94"/>
              </a:gs>
            </a:gsLst>
            <a:lin ang="5400000" scaled="0"/>
          </a:gradFill>
          <a:scene3d>
            <a:camera prst="orthographicFront">
              <a:rot lat="0" lon="0" rev="132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99" name="Content Placeholder 5" descr="Infectious Agents www_mayoclinic_com_health_medical_IM03966.jpg"/>
          <p:cNvPicPr>
            <a:picLocks noChangeAspect="1"/>
          </p:cNvPicPr>
          <p:nvPr/>
        </p:nvPicPr>
        <p:blipFill>
          <a:blip r:embed="rId4">
            <a:extLst>
              <a:ext uri="{28A0092B-C50C-407E-A947-70E740481C1C}">
                <a14:useLocalDpi xmlns:a14="http://schemas.microsoft.com/office/drawing/2010/main" val="0"/>
              </a:ext>
            </a:extLst>
          </a:blip>
          <a:srcRect l="11038" t="9624" r="13968" b="9808"/>
          <a:stretch>
            <a:fillRect/>
          </a:stretch>
        </p:blipFill>
        <p:spPr bwMode="auto">
          <a:xfrm>
            <a:off x="2700338" y="2564099"/>
            <a:ext cx="35941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81000" y="1573212"/>
            <a:ext cx="8229600" cy="560388"/>
          </a:xfrm>
        </p:spPr>
        <p:txBody>
          <a:bodyPr rtlCol="0">
            <a:normAutofit lnSpcReduction="10000"/>
          </a:bodyPr>
          <a:lstStyle/>
          <a:p>
            <a:pPr algn="ctr" eaLnBrk="1" fontAlgn="auto" hangingPunct="1">
              <a:spcAft>
                <a:spcPts val="0"/>
              </a:spcAft>
              <a:buFont typeface="Arial" pitchFamily="34" charset="0"/>
              <a:buNone/>
              <a:defRPr/>
            </a:pPr>
            <a:r>
              <a:rPr lang="en-US" dirty="0"/>
              <a:t>Infectious agents activate the immune system</a:t>
            </a:r>
          </a:p>
        </p:txBody>
      </p:sp>
      <p:pic>
        <p:nvPicPr>
          <p:cNvPr id="2" name="Picture 4" descr="C:\Documents and Settings\Patricia A. Lafleur\My Documents\My Pictures\HHMI Immunology Project\viruses2.jpg"/>
          <p:cNvPicPr>
            <a:picLocks noChangeAspect="1" noChangeArrowheads="1"/>
          </p:cNvPicPr>
          <p:nvPr/>
        </p:nvPicPr>
        <p:blipFill>
          <a:blip r:embed="rId5" cstate="print"/>
          <a:srcRect l="-21998" t="-9242" r="-13278" b="-12358"/>
          <a:stretch>
            <a:fillRect/>
          </a:stretch>
        </p:blipFill>
        <p:spPr bwMode="auto">
          <a:xfrm rot="16200000">
            <a:off x="6897607" y="2221814"/>
            <a:ext cx="1241810" cy="1309974"/>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pic>
      <p:sp>
        <p:nvSpPr>
          <p:cNvPr id="4103" name="Rectangle 4"/>
          <p:cNvSpPr>
            <a:spLocks noChangeArrowheads="1"/>
          </p:cNvSpPr>
          <p:nvPr/>
        </p:nvSpPr>
        <p:spPr bwMode="auto">
          <a:xfrm>
            <a:off x="338138" y="6211888"/>
            <a:ext cx="59213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a:solidFill>
                  <a:srgbClr val="0070C0"/>
                </a:solidFill>
                <a:latin typeface="Calibri" pitchFamily="34" charset="0"/>
              </a:rPr>
              <a:t>Adapted from www.sdnhm.org/exhibits/epidemic/teachers/background</a:t>
            </a:r>
          </a:p>
        </p:txBody>
      </p:sp>
      <p:pic>
        <p:nvPicPr>
          <p:cNvPr id="4102" name="Picture 6" descr="C:\Documents and Settings\Patricia A. Lafleur\My Documents\My Pictures\HHMI Immunology Project\bacteria red on green.jpg"/>
          <p:cNvPicPr>
            <a:picLocks noChangeAspect="1" noChangeArrowheads="1"/>
          </p:cNvPicPr>
          <p:nvPr/>
        </p:nvPicPr>
        <p:blipFill>
          <a:blip r:embed="rId6" cstate="print"/>
          <a:srcRect l="4353" t="12910" r="3406" b="23606"/>
          <a:stretch>
            <a:fillRect/>
          </a:stretch>
        </p:blipFill>
        <p:spPr bwMode="auto">
          <a:xfrm>
            <a:off x="912686" y="2181415"/>
            <a:ext cx="1259457" cy="1310877"/>
          </a:xfrm>
          <a:prstGeom prst="ellipse">
            <a:avLst/>
          </a:prstGeom>
          <a:noFill/>
          <a:ln w="9525">
            <a:noFill/>
            <a:miter lim="800000"/>
            <a:headEnd/>
            <a:tailEnd/>
          </a:ln>
        </p:spPr>
      </p:pic>
      <p:sp>
        <p:nvSpPr>
          <p:cNvPr id="4105" name="Rectangle 9"/>
          <p:cNvSpPr>
            <a:spLocks noChangeArrowheads="1"/>
          </p:cNvSpPr>
          <p:nvPr/>
        </p:nvSpPr>
        <p:spPr bwMode="auto">
          <a:xfrm>
            <a:off x="4191000" y="6426200"/>
            <a:ext cx="4343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solidFill>
                  <a:srgbClr val="0070C0"/>
                </a:solidFill>
                <a:latin typeface="Calibri" pitchFamily="34" charset="0"/>
              </a:rPr>
              <a:t>Adapted from www.hhs.gov.asphep/presentation/images.jpg</a:t>
            </a:r>
          </a:p>
        </p:txBody>
      </p:sp>
      <p:pic>
        <p:nvPicPr>
          <p:cNvPr id="4104" name="Picture 7" descr="C:\Documents and Settings\Patricia A. Lafleur\My Documents\My Pictures\HHMI Immunology Project\Rhizopus  bread mold.jpg"/>
          <p:cNvPicPr>
            <a:picLocks noChangeAspect="1" noChangeArrowheads="1"/>
          </p:cNvPicPr>
          <p:nvPr/>
        </p:nvPicPr>
        <p:blipFill>
          <a:blip r:embed="rId7" cstate="print"/>
          <a:srcRect t="16943" r="36978" b="27216"/>
          <a:stretch>
            <a:fillRect/>
          </a:stretch>
        </p:blipFill>
        <p:spPr bwMode="auto">
          <a:xfrm>
            <a:off x="885390" y="4599200"/>
            <a:ext cx="1238535" cy="1313449"/>
          </a:xfrm>
          <a:prstGeom prst="ellipse">
            <a:avLst/>
          </a:prstGeom>
          <a:noFill/>
          <a:ln w="9525">
            <a:noFill/>
            <a:miter lim="800000"/>
            <a:headEnd/>
            <a:tailEnd/>
          </a:ln>
        </p:spPr>
      </p:pic>
      <p:pic>
        <p:nvPicPr>
          <p:cNvPr id="4" name="Picture 8" descr="C:\Documents and Settings\Patricia A. Lafleur\My Documents\My Pictures\HHMI Immunology Project\worm trichura.jpg"/>
          <p:cNvPicPr>
            <a:picLocks noChangeAspect="1" noChangeArrowheads="1"/>
          </p:cNvPicPr>
          <p:nvPr/>
        </p:nvPicPr>
        <p:blipFill>
          <a:blip r:embed="rId8" cstate="print"/>
          <a:srcRect l="224" t="672" r="51137" b="462"/>
          <a:stretch>
            <a:fillRect/>
          </a:stretch>
        </p:blipFill>
        <p:spPr bwMode="auto">
          <a:xfrm>
            <a:off x="6833408" y="4443942"/>
            <a:ext cx="1340091" cy="1333038"/>
          </a:xfrm>
          <a:prstGeom prst="ellipse">
            <a:avLst/>
          </a:prstGeom>
          <a:noFill/>
          <a:ln w="9525">
            <a:noFill/>
            <a:miter lim="800000"/>
            <a:headEnd/>
            <a:tailEnd/>
          </a:ln>
        </p:spPr>
      </p:pic>
      <p:sp>
        <p:nvSpPr>
          <p:cNvPr id="11" name="Rectangle 10"/>
          <p:cNvSpPr/>
          <p:nvPr/>
        </p:nvSpPr>
        <p:spPr>
          <a:xfrm>
            <a:off x="338138" y="6426200"/>
            <a:ext cx="4210050" cy="276999"/>
          </a:xfrm>
          <a:prstGeom prst="rect">
            <a:avLst/>
          </a:prstGeom>
        </p:spPr>
        <p:txBody>
          <a:bodyPr>
            <a:spAutoFit/>
          </a:bodyPr>
          <a:lstStyle/>
          <a:p>
            <a:pPr>
              <a:defRPr/>
            </a:pPr>
            <a:r>
              <a:rPr lang="en-US" sz="1200" dirty="0">
                <a:solidFill>
                  <a:srgbClr val="0070C0"/>
                </a:solidFill>
                <a:latin typeface="+mn-lt"/>
              </a:rPr>
              <a:t>www.mayoclinic.com/health/medical/IM03966</a:t>
            </a:r>
          </a:p>
        </p:txBody>
      </p:sp>
      <p:sp>
        <p:nvSpPr>
          <p:cNvPr id="13" name="Flowchart: Manual Operation 12"/>
          <p:cNvSpPr/>
          <p:nvPr/>
        </p:nvSpPr>
        <p:spPr>
          <a:xfrm>
            <a:off x="8037027" y="3292986"/>
            <a:ext cx="232012" cy="685800"/>
          </a:xfrm>
          <a:prstGeom prst="flowChartManualOperation">
            <a:avLst/>
          </a:prstGeom>
          <a:gradFill>
            <a:gsLst>
              <a:gs pos="0">
                <a:srgbClr val="8488C4"/>
              </a:gs>
              <a:gs pos="53000">
                <a:srgbClr val="D4DEFF"/>
              </a:gs>
              <a:gs pos="83000">
                <a:srgbClr val="D4DEFF"/>
              </a:gs>
              <a:gs pos="100000">
                <a:srgbClr val="96AB94"/>
              </a:gs>
            </a:gsLst>
            <a:lin ang="5400000" scaled="0"/>
          </a:gradFill>
          <a:scene3d>
            <a:camera prst="orthographicFront">
              <a:rot lat="0" lon="0" rev="132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lowchart: Manual Operation 13"/>
          <p:cNvSpPr/>
          <p:nvPr/>
        </p:nvSpPr>
        <p:spPr>
          <a:xfrm>
            <a:off x="8037023" y="5573404"/>
            <a:ext cx="232012" cy="685800"/>
          </a:xfrm>
          <a:prstGeom prst="flowChartManualOperation">
            <a:avLst/>
          </a:prstGeom>
          <a:gradFill>
            <a:gsLst>
              <a:gs pos="0">
                <a:srgbClr val="8488C4"/>
              </a:gs>
              <a:gs pos="53000">
                <a:srgbClr val="D4DEFF"/>
              </a:gs>
              <a:gs pos="83000">
                <a:srgbClr val="D4DEFF"/>
              </a:gs>
              <a:gs pos="100000">
                <a:srgbClr val="96AB94"/>
              </a:gs>
            </a:gsLst>
            <a:lin ang="5400000" scaled="0"/>
          </a:gradFill>
          <a:scene3d>
            <a:camera prst="orthographicFront">
              <a:rot lat="0" lon="0" rev="132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Flowchart: Manual Operation 14"/>
          <p:cNvSpPr/>
          <p:nvPr/>
        </p:nvSpPr>
        <p:spPr>
          <a:xfrm>
            <a:off x="2082993" y="3260276"/>
            <a:ext cx="232012" cy="685800"/>
          </a:xfrm>
          <a:prstGeom prst="flowChartManualOperation">
            <a:avLst/>
          </a:prstGeom>
          <a:gradFill>
            <a:gsLst>
              <a:gs pos="0">
                <a:srgbClr val="8488C4"/>
              </a:gs>
              <a:gs pos="53000">
                <a:srgbClr val="D4DEFF"/>
              </a:gs>
              <a:gs pos="83000">
                <a:srgbClr val="D4DEFF"/>
              </a:gs>
              <a:gs pos="100000">
                <a:srgbClr val="96AB94"/>
              </a:gs>
            </a:gsLst>
            <a:lin ang="5400000" scaled="0"/>
          </a:gradFill>
          <a:scene3d>
            <a:camera prst="orthographicFront">
              <a:rot lat="0" lon="0" rev="132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Donut 15"/>
          <p:cNvSpPr/>
          <p:nvPr/>
        </p:nvSpPr>
        <p:spPr>
          <a:xfrm>
            <a:off x="6804025" y="2183099"/>
            <a:ext cx="1376363" cy="1322388"/>
          </a:xfrm>
          <a:prstGeom prst="donut">
            <a:avLst>
              <a:gd name="adj" fmla="val 4928"/>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7" name="Donut 16"/>
          <p:cNvSpPr/>
          <p:nvPr/>
        </p:nvSpPr>
        <p:spPr>
          <a:xfrm>
            <a:off x="854075" y="2170399"/>
            <a:ext cx="1374775" cy="1322388"/>
          </a:xfrm>
          <a:prstGeom prst="donut">
            <a:avLst>
              <a:gd name="adj" fmla="val 4928"/>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Donut 17"/>
          <p:cNvSpPr/>
          <p:nvPr/>
        </p:nvSpPr>
        <p:spPr>
          <a:xfrm>
            <a:off x="808038" y="4599274"/>
            <a:ext cx="1376362" cy="1322388"/>
          </a:xfrm>
          <a:prstGeom prst="donut">
            <a:avLst>
              <a:gd name="adj" fmla="val 4928"/>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Donut 18"/>
          <p:cNvSpPr/>
          <p:nvPr/>
        </p:nvSpPr>
        <p:spPr>
          <a:xfrm>
            <a:off x="6797675" y="4454812"/>
            <a:ext cx="1376363" cy="1322387"/>
          </a:xfrm>
          <a:prstGeom prst="donut">
            <a:avLst>
              <a:gd name="adj" fmla="val 4928"/>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117" name="Rectangle 20"/>
          <p:cNvSpPr>
            <a:spLocks noChangeArrowheads="1"/>
          </p:cNvSpPr>
          <p:nvPr/>
        </p:nvSpPr>
        <p:spPr bwMode="auto">
          <a:xfrm>
            <a:off x="2700338" y="5777199"/>
            <a:ext cx="2144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rgbClr val="0070C0"/>
                </a:solidFill>
              </a:rPr>
              <a:t>trichura.jpg harvard outreach</a:t>
            </a:r>
          </a:p>
        </p:txBody>
      </p:sp>
      <p:sp>
        <p:nvSpPr>
          <p:cNvPr id="5" name="Slide Number Placeholder 4"/>
          <p:cNvSpPr>
            <a:spLocks noGrp="1"/>
          </p:cNvSpPr>
          <p:nvPr>
            <p:ph type="sldNum" sz="quarter" idx="12"/>
          </p:nvPr>
        </p:nvSpPr>
        <p:spPr/>
        <p:txBody>
          <a:bodyPr/>
          <a:lstStyle/>
          <a:p>
            <a:fld id="{52B1C111-4C10-4989-AC3D-144C30367AE1}" type="slidenum">
              <a:rPr lang="en-US" smtClean="0"/>
              <a:t>2</a:t>
            </a:fld>
            <a:endParaRPr lang="en-US"/>
          </a:p>
        </p:txBody>
      </p:sp>
    </p:spTree>
    <p:extLst>
      <p:ext uri="{BB962C8B-B14F-4D97-AF65-F5344CB8AC3E}">
        <p14:creationId xmlns:p14="http://schemas.microsoft.com/office/powerpoint/2010/main" val="246984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48400" y="1066800"/>
            <a:ext cx="2362200" cy="1477962"/>
          </a:xfrm>
        </p:spPr>
        <p:txBody>
          <a:bodyPr>
            <a:noAutofit/>
          </a:bodyPr>
          <a:lstStyle/>
          <a:p>
            <a:r>
              <a:rPr lang="en-US" sz="3200" dirty="0"/>
              <a:t>Complement molecules forming complexes on surface</a:t>
            </a:r>
          </a:p>
        </p:txBody>
      </p:sp>
      <p:sp>
        <p:nvSpPr>
          <p:cNvPr id="6" name="TextBox 5"/>
          <p:cNvSpPr txBox="1"/>
          <p:nvPr/>
        </p:nvSpPr>
        <p:spPr>
          <a:xfrm>
            <a:off x="76200" y="6504801"/>
            <a:ext cx="4495800" cy="276999"/>
          </a:xfrm>
          <a:prstGeom prst="rect">
            <a:avLst/>
          </a:prstGeom>
          <a:noFill/>
        </p:spPr>
        <p:txBody>
          <a:bodyPr wrap="square" rtlCol="0">
            <a:spAutoFit/>
          </a:bodyPr>
          <a:lstStyle/>
          <a:p>
            <a:r>
              <a:rPr lang="en-US" sz="1200" dirty="0">
                <a:solidFill>
                  <a:schemeClr val="tx1">
                    <a:lumMod val="75000"/>
                    <a:lumOff val="25000"/>
                  </a:schemeClr>
                </a:solidFill>
              </a:rPr>
              <a:t>Fig. 12.9,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
            <a:ext cx="552037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60E923-2B32-4D95-91D7-46453B25A98D}" type="slidenum">
              <a:rPr lang="en-US" smtClean="0"/>
              <a:t>20</a:t>
            </a:fld>
            <a:endParaRPr lang="en-US"/>
          </a:p>
        </p:txBody>
      </p:sp>
      <p:sp>
        <p:nvSpPr>
          <p:cNvPr id="7" name="TextBox 6"/>
          <p:cNvSpPr txBox="1"/>
          <p:nvPr/>
        </p:nvSpPr>
        <p:spPr>
          <a:xfrm rot="20257549">
            <a:off x="6338135" y="4911193"/>
            <a:ext cx="2286000" cy="523220"/>
          </a:xfrm>
          <a:prstGeom prst="rect">
            <a:avLst/>
          </a:prstGeom>
          <a:noFill/>
        </p:spPr>
        <p:txBody>
          <a:bodyPr wrap="square" rtlCol="0">
            <a:spAutoFit/>
          </a:bodyPr>
          <a:lstStyle/>
          <a:p>
            <a:pPr algn="ctr"/>
            <a:r>
              <a:rPr lang="en-US" sz="1400" dirty="0">
                <a:solidFill>
                  <a:schemeClr val="accent6">
                    <a:lumMod val="75000"/>
                  </a:schemeClr>
                </a:solidFill>
              </a:rPr>
              <a:t>You do not need to memorize graphic</a:t>
            </a:r>
          </a:p>
        </p:txBody>
      </p:sp>
    </p:spTree>
    <p:extLst>
      <p:ext uri="{BB962C8B-B14F-4D97-AF65-F5344CB8AC3E}">
        <p14:creationId xmlns:p14="http://schemas.microsoft.com/office/powerpoint/2010/main" val="977567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5681133" y="1676400"/>
            <a:ext cx="3429000" cy="3873500"/>
          </a:xfrm>
        </p:spPr>
        <p:txBody>
          <a:bodyPr>
            <a:normAutofit/>
          </a:bodyPr>
          <a:lstStyle/>
          <a:p>
            <a:r>
              <a:rPr lang="en-US" sz="3600" i="1" dirty="0">
                <a:solidFill>
                  <a:schemeClr val="tx2">
                    <a:lumMod val="60000"/>
                    <a:lumOff val="40000"/>
                  </a:schemeClr>
                </a:solidFill>
              </a:rPr>
              <a:t>Complement system:</a:t>
            </a:r>
            <a:br>
              <a:rPr lang="en-US" sz="1800" i="1" dirty="0">
                <a:solidFill>
                  <a:schemeClr val="tx2">
                    <a:lumMod val="60000"/>
                    <a:lumOff val="40000"/>
                  </a:schemeClr>
                </a:solidFill>
              </a:rPr>
            </a:br>
            <a:br>
              <a:rPr lang="en-US" sz="1800" dirty="0"/>
            </a:br>
            <a:r>
              <a:rPr lang="en-US" sz="3200" dirty="0"/>
              <a:t>Many processes</a:t>
            </a:r>
            <a:br>
              <a:rPr lang="en-US" sz="3200" dirty="0"/>
            </a:br>
            <a:br>
              <a:rPr lang="en-US" sz="3200" dirty="0"/>
            </a:br>
            <a:r>
              <a:rPr lang="en-US" sz="1400" dirty="0">
                <a:solidFill>
                  <a:schemeClr val="accent6">
                    <a:lumMod val="75000"/>
                  </a:schemeClr>
                </a:solidFill>
              </a:rPr>
              <a:t>Know (A) Opsonization … </a:t>
            </a:r>
            <a:br>
              <a:rPr lang="en-US" sz="1400" dirty="0">
                <a:solidFill>
                  <a:schemeClr val="accent6">
                    <a:lumMod val="75000"/>
                  </a:schemeClr>
                </a:solidFill>
              </a:rPr>
            </a:br>
            <a:r>
              <a:rPr lang="en-US" sz="1400" dirty="0">
                <a:solidFill>
                  <a:schemeClr val="accent6">
                    <a:lumMod val="75000"/>
                  </a:schemeClr>
                </a:solidFill>
              </a:rPr>
              <a:t>(see video on previous slide)</a:t>
            </a:r>
            <a:br>
              <a:rPr lang="en-US" sz="1400" dirty="0">
                <a:solidFill>
                  <a:schemeClr val="accent6">
                    <a:lumMod val="75000"/>
                  </a:schemeClr>
                </a:solidFill>
              </a:rPr>
            </a:br>
            <a:r>
              <a:rPr lang="en-US" sz="1400" dirty="0">
                <a:solidFill>
                  <a:schemeClr val="accent6">
                    <a:lumMod val="75000"/>
                  </a:schemeClr>
                </a:solidFill>
              </a:rPr>
              <a:t>You do not need to memorize (B) and (C).</a:t>
            </a:r>
          </a:p>
        </p:txBody>
      </p:sp>
      <p:pic>
        <p:nvPicPr>
          <p:cNvPr id="17410" name="Picture 2"/>
          <p:cNvPicPr>
            <a:picLocks noChangeAspect="1" noChangeArrowheads="1"/>
          </p:cNvPicPr>
          <p:nvPr/>
        </p:nvPicPr>
        <p:blipFill>
          <a:blip r:embed="rId3">
            <a:lum bright="-18000" contrast="30000"/>
            <a:extLst>
              <a:ext uri="{28A0092B-C50C-407E-A947-70E740481C1C}">
                <a14:useLocalDpi xmlns:a14="http://schemas.microsoft.com/office/drawing/2010/main" val="0"/>
              </a:ext>
            </a:extLst>
          </a:blip>
          <a:stretch>
            <a:fillRect/>
          </a:stretch>
        </p:blipFill>
        <p:spPr bwMode="auto">
          <a:xfrm>
            <a:off x="41471" y="1295400"/>
            <a:ext cx="5816600" cy="549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6794500" y="6051748"/>
            <a:ext cx="2100010" cy="523220"/>
          </a:xfrm>
          <a:prstGeom prst="rect">
            <a:avLst/>
          </a:prstGeom>
          <a:noFill/>
        </p:spPr>
        <p:txBody>
          <a:bodyPr wrap="square" rtlCol="0">
            <a:spAutoFit/>
          </a:bodyPr>
          <a:lstStyle/>
          <a:p>
            <a:r>
              <a:rPr lang="en-US" sz="1400" dirty="0"/>
              <a:t>From Ch. 4.3, Figure 5, Ratner et al., 2004</a:t>
            </a:r>
          </a:p>
        </p:txBody>
      </p:sp>
      <p:sp>
        <p:nvSpPr>
          <p:cNvPr id="3" name="Slide Number Placeholder 2"/>
          <p:cNvSpPr>
            <a:spLocks noGrp="1"/>
          </p:cNvSpPr>
          <p:nvPr>
            <p:ph type="sldNum" sz="quarter" idx="12"/>
          </p:nvPr>
        </p:nvSpPr>
        <p:spPr/>
        <p:txBody>
          <a:bodyPr/>
          <a:lstStyle/>
          <a:p>
            <a:fld id="{52B1C111-4C10-4989-AC3D-144C30367AE1}" type="slidenum">
              <a:rPr lang="en-US" smtClean="0"/>
              <a:t>21</a:t>
            </a:fld>
            <a:endParaRPr lang="en-US"/>
          </a:p>
        </p:txBody>
      </p:sp>
    </p:spTree>
    <p:extLst>
      <p:ext uri="{BB962C8B-B14F-4D97-AF65-F5344CB8AC3E}">
        <p14:creationId xmlns:p14="http://schemas.microsoft.com/office/powerpoint/2010/main" val="3166325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sp>
        <p:nvSpPr>
          <p:cNvPr id="2" name="Title 1"/>
          <p:cNvSpPr>
            <a:spLocks noGrp="1"/>
          </p:cNvSpPr>
          <p:nvPr>
            <p:ph type="title"/>
          </p:nvPr>
        </p:nvSpPr>
        <p:spPr>
          <a:xfrm>
            <a:off x="431800" y="1210139"/>
            <a:ext cx="8158844" cy="1313523"/>
          </a:xfrm>
        </p:spPr>
        <p:txBody>
          <a:bodyPr>
            <a:normAutofit/>
          </a:bodyPr>
          <a:lstStyle/>
          <a:p>
            <a:r>
              <a:rPr lang="en-US" sz="3600" dirty="0"/>
              <a:t>How are adaptive immune cells different than innate immune cells?</a:t>
            </a:r>
          </a:p>
        </p:txBody>
      </p:sp>
      <p:sp>
        <p:nvSpPr>
          <p:cNvPr id="3" name="Rectangle 2"/>
          <p:cNvSpPr/>
          <p:nvPr/>
        </p:nvSpPr>
        <p:spPr>
          <a:xfrm>
            <a:off x="166914" y="2814174"/>
            <a:ext cx="8810171" cy="3770263"/>
          </a:xfrm>
          <a:prstGeom prst="rect">
            <a:avLst/>
          </a:prstGeom>
        </p:spPr>
        <p:txBody>
          <a:bodyPr wrap="square">
            <a:spAutoFit/>
          </a:bodyPr>
          <a:lstStyle/>
          <a:p>
            <a:r>
              <a:rPr lang="en-US" sz="2400" dirty="0"/>
              <a:t>“In comparison [to the innate immune system], the recognition of specific antigens by the adaptive immune system is </a:t>
            </a:r>
            <a:r>
              <a:rPr lang="en-US" sz="2400" u="sng" dirty="0">
                <a:solidFill>
                  <a:srgbClr val="2408F6"/>
                </a:solidFill>
              </a:rPr>
              <a:t>specific and unique for each potential antigen</a:t>
            </a:r>
            <a:r>
              <a:rPr lang="en-US" sz="2400" dirty="0"/>
              <a:t>. In order to encode such a </a:t>
            </a:r>
            <a:r>
              <a:rPr lang="en-US" sz="2400" b="1" dirty="0"/>
              <a:t>huge diversity </a:t>
            </a:r>
            <a:r>
              <a:rPr lang="en-US" sz="2400" dirty="0"/>
              <a:t>(10</a:t>
            </a:r>
            <a:r>
              <a:rPr lang="en-US" sz="2400" baseline="30000" dirty="0"/>
              <a:t>9</a:t>
            </a:r>
            <a:r>
              <a:rPr lang="en-US" sz="2400" dirty="0"/>
              <a:t>-10</a:t>
            </a:r>
            <a:r>
              <a:rPr lang="en-US" sz="2400" baseline="30000" dirty="0"/>
              <a:t>11</a:t>
            </a:r>
            <a:r>
              <a:rPr lang="en-US" sz="2400" dirty="0"/>
              <a:t> variations), antibodies and T cell receptors (TCR) are formed by somatic recombination of different gene segments. Moreover, each T or B cell will express only a single receptor type and can therefore </a:t>
            </a:r>
            <a:r>
              <a:rPr lang="en-US" sz="2400" u="sng" dirty="0">
                <a:solidFill>
                  <a:srgbClr val="2408F6"/>
                </a:solidFill>
              </a:rPr>
              <a:t>recognize only one antigen</a:t>
            </a:r>
            <a:r>
              <a:rPr lang="en-US" sz="2400" dirty="0"/>
              <a:t>. Lack of response to self is controlled by a number of mechanisms (not always perfect, hence the development of autoimmune disease) ...” </a:t>
            </a:r>
          </a:p>
          <a:p>
            <a:pPr>
              <a:spcBef>
                <a:spcPts val="600"/>
              </a:spcBef>
            </a:pPr>
            <a:r>
              <a:rPr lang="en-US" dirty="0"/>
              <a:t>(Text from FIG. 3, Ratner et al,. 2004).</a:t>
            </a:r>
          </a:p>
        </p:txBody>
      </p:sp>
      <p:sp>
        <p:nvSpPr>
          <p:cNvPr id="5" name="Slide Number Placeholder 4"/>
          <p:cNvSpPr>
            <a:spLocks noGrp="1"/>
          </p:cNvSpPr>
          <p:nvPr>
            <p:ph type="sldNum" sz="quarter" idx="12"/>
          </p:nvPr>
        </p:nvSpPr>
        <p:spPr/>
        <p:txBody>
          <a:bodyPr/>
          <a:lstStyle/>
          <a:p>
            <a:fld id="{52B1C111-4C10-4989-AC3D-144C30367AE1}" type="slidenum">
              <a:rPr lang="en-US" smtClean="0"/>
              <a:t>22</a:t>
            </a:fld>
            <a:endParaRPr lang="en-US" dirty="0"/>
          </a:p>
        </p:txBody>
      </p:sp>
    </p:spTree>
    <p:extLst>
      <p:ext uri="{BB962C8B-B14F-4D97-AF65-F5344CB8AC3E}">
        <p14:creationId xmlns:p14="http://schemas.microsoft.com/office/powerpoint/2010/main" val="231309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0" y="0"/>
            <a:ext cx="9144000" cy="1955799"/>
            <a:chOff x="0" y="0"/>
            <a:chExt cx="9144000" cy="1955799"/>
          </a:xfrm>
        </p:grpSpPr>
        <p:sp>
          <p:nvSpPr>
            <p:cNvPr id="42" name="Freeform 41"/>
            <p:cNvSpPr/>
            <p:nvPr/>
          </p:nvSpPr>
          <p:spPr>
            <a:xfrm flipV="1">
              <a:off x="0" y="7885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44" name="Freeform 4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4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4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48" name="Group 47"/>
            <p:cNvGrpSpPr/>
            <p:nvPr/>
          </p:nvGrpSpPr>
          <p:grpSpPr>
            <a:xfrm>
              <a:off x="76200" y="76200"/>
              <a:ext cx="914400" cy="914400"/>
              <a:chOff x="76200" y="76200"/>
              <a:chExt cx="914400" cy="914400"/>
            </a:xfrm>
          </p:grpSpPr>
          <p:sp>
            <p:nvSpPr>
              <p:cNvPr id="49" name="Oval 4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6"/>
              <p:cNvGrpSpPr/>
              <p:nvPr/>
            </p:nvGrpSpPr>
            <p:grpSpPr>
              <a:xfrm>
                <a:off x="257629" y="297231"/>
                <a:ext cx="580571" cy="540969"/>
                <a:chOff x="-8229599" y="518558"/>
                <a:chExt cx="4571999" cy="4087423"/>
              </a:xfrm>
            </p:grpSpPr>
            <p:sp>
              <p:nvSpPr>
                <p:cNvPr id="5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6146" name="Content Placeholder 3" descr="Immune response www_learner_org.jpg"/>
          <p:cNvPicPr>
            <a:picLocks noGrp="1" noChangeAspect="1"/>
          </p:cNvPicPr>
          <p:nvPr>
            <p:ph idx="1"/>
          </p:nvPr>
        </p:nvPicPr>
        <p:blipFill rotWithShape="1">
          <a:blip r:embed="rId4">
            <a:extLst>
              <a:ext uri="{28A0092B-C50C-407E-A947-70E740481C1C}">
                <a14:useLocalDpi xmlns:a14="http://schemas.microsoft.com/office/drawing/2010/main" val="0"/>
              </a:ext>
            </a:extLst>
          </a:blip>
          <a:srcRect t="1793" b="1581"/>
          <a:stretch/>
        </p:blipFill>
        <p:spPr>
          <a:xfrm>
            <a:off x="228600" y="1341438"/>
            <a:ext cx="5105400" cy="5301282"/>
          </a:xfrm>
        </p:spPr>
      </p:pic>
      <p:sp>
        <p:nvSpPr>
          <p:cNvPr id="6147" name="Title 1"/>
          <p:cNvSpPr>
            <a:spLocks noGrp="1"/>
          </p:cNvSpPr>
          <p:nvPr>
            <p:ph type="title"/>
          </p:nvPr>
        </p:nvSpPr>
        <p:spPr>
          <a:xfrm>
            <a:off x="5730855" y="1676400"/>
            <a:ext cx="2635290" cy="2127250"/>
          </a:xfrm>
        </p:spPr>
        <p:txBody>
          <a:bodyPr>
            <a:normAutofit fontScale="90000"/>
          </a:bodyPr>
          <a:lstStyle/>
          <a:p>
            <a:pPr eaLnBrk="1" hangingPunct="1"/>
            <a:r>
              <a:rPr lang="en-US" sz="3200" dirty="0"/>
              <a:t>Adaptive Immune System Cells</a:t>
            </a:r>
            <a:br>
              <a:rPr lang="en-US" sz="1600" dirty="0"/>
            </a:br>
            <a:br>
              <a:rPr lang="en-US" sz="1600" dirty="0"/>
            </a:br>
            <a:r>
              <a:rPr lang="en-US" sz="2000" dirty="0"/>
              <a:t>B &amp; T Lymphocytes</a:t>
            </a:r>
            <a:br>
              <a:rPr lang="en-US" sz="2000" dirty="0"/>
            </a:br>
            <a:r>
              <a:rPr lang="en-US" sz="1800" dirty="0"/>
              <a:t>(B Cells &amp; T Cells)</a:t>
            </a:r>
          </a:p>
        </p:txBody>
      </p:sp>
      <p:sp>
        <p:nvSpPr>
          <p:cNvPr id="6148" name="Rectangle 4"/>
          <p:cNvSpPr>
            <a:spLocks noChangeArrowheads="1"/>
          </p:cNvSpPr>
          <p:nvPr/>
        </p:nvSpPr>
        <p:spPr bwMode="auto">
          <a:xfrm>
            <a:off x="339725" y="6580188"/>
            <a:ext cx="22479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rgbClr val="0070C0"/>
                </a:solidFill>
              </a:rPr>
              <a:t>Adapted from www.learner.org</a:t>
            </a:r>
          </a:p>
        </p:txBody>
      </p:sp>
      <p:sp>
        <p:nvSpPr>
          <p:cNvPr id="7" name="TextBox 6"/>
          <p:cNvSpPr txBox="1"/>
          <p:nvPr/>
        </p:nvSpPr>
        <p:spPr>
          <a:xfrm>
            <a:off x="2286000" y="2214562"/>
            <a:ext cx="1017587" cy="215900"/>
          </a:xfrm>
          <a:prstGeom prst="rect">
            <a:avLst/>
          </a:prstGeom>
          <a:solidFill>
            <a:schemeClr val="accent3">
              <a:lumMod val="40000"/>
              <a:lumOff val="60000"/>
            </a:schemeClr>
          </a:solidFill>
        </p:spPr>
        <p:txBody>
          <a:bodyPr lIns="0" tIns="0" rIns="0" bIns="0">
            <a:spAutoFit/>
          </a:bodyPr>
          <a:lstStyle/>
          <a:p>
            <a:pPr algn="ctr">
              <a:defRPr/>
            </a:pPr>
            <a:r>
              <a:rPr lang="en-US" sz="1400" dirty="0"/>
              <a:t>Pathogen</a:t>
            </a:r>
          </a:p>
        </p:txBody>
      </p:sp>
      <p:sp>
        <p:nvSpPr>
          <p:cNvPr id="8" name="TextBox 7"/>
          <p:cNvSpPr txBox="1"/>
          <p:nvPr/>
        </p:nvSpPr>
        <p:spPr>
          <a:xfrm>
            <a:off x="2590800" y="1493837"/>
            <a:ext cx="1017588" cy="215900"/>
          </a:xfrm>
          <a:prstGeom prst="rect">
            <a:avLst/>
          </a:prstGeom>
          <a:solidFill>
            <a:schemeClr val="accent3">
              <a:lumMod val="40000"/>
              <a:lumOff val="60000"/>
            </a:schemeClr>
          </a:solidFill>
        </p:spPr>
        <p:txBody>
          <a:bodyPr lIns="0" tIns="0" rIns="0" bIns="0">
            <a:spAutoFit/>
          </a:bodyPr>
          <a:lstStyle/>
          <a:p>
            <a:pPr algn="ctr">
              <a:defRPr/>
            </a:pPr>
            <a:r>
              <a:rPr lang="en-US" sz="1400" dirty="0"/>
              <a:t>Antigen</a:t>
            </a:r>
          </a:p>
        </p:txBody>
      </p:sp>
      <p:cxnSp>
        <p:nvCxnSpPr>
          <p:cNvPr id="10" name="Straight Arrow Connector 9"/>
          <p:cNvCxnSpPr/>
          <p:nvPr/>
        </p:nvCxnSpPr>
        <p:spPr>
          <a:xfrm rot="5400000">
            <a:off x="3038475" y="1747837"/>
            <a:ext cx="171450" cy="95250"/>
          </a:xfrm>
          <a:prstGeom prst="straightConnector1">
            <a:avLst/>
          </a:prstGeom>
          <a:ln w="254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27"/>
          <p:cNvGrpSpPr>
            <a:grpSpLocks/>
          </p:cNvGrpSpPr>
          <p:nvPr/>
        </p:nvGrpSpPr>
        <p:grpSpPr bwMode="auto">
          <a:xfrm>
            <a:off x="1735138" y="5961062"/>
            <a:ext cx="785812" cy="649288"/>
            <a:chOff x="3547763" y="5649675"/>
            <a:chExt cx="786146" cy="648576"/>
          </a:xfrm>
        </p:grpSpPr>
        <p:pic>
          <p:nvPicPr>
            <p:cNvPr id="6176" name="Content Placeholder 3" descr="Immune response www_learner_org.jpg"/>
            <p:cNvPicPr>
              <a:picLocks noChangeAspect="1"/>
            </p:cNvPicPr>
            <p:nvPr/>
          </p:nvPicPr>
          <p:blipFill>
            <a:blip r:embed="rId4">
              <a:extLst>
                <a:ext uri="{28A0092B-C50C-407E-A947-70E740481C1C}">
                  <a14:useLocalDpi xmlns:a14="http://schemas.microsoft.com/office/drawing/2010/main" val="0"/>
                </a:ext>
              </a:extLst>
            </a:blip>
            <a:srcRect l="42014" t="11353" r="43536" b="81746"/>
            <a:stretch>
              <a:fillRect/>
            </a:stretch>
          </p:blipFill>
          <p:spPr bwMode="auto">
            <a:xfrm>
              <a:off x="3547763" y="5775891"/>
              <a:ext cx="737691" cy="37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rot="12131697">
              <a:off x="4001981" y="5649675"/>
              <a:ext cx="165170" cy="277508"/>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14" name="TextBox 13"/>
            <p:cNvSpPr txBox="1"/>
            <p:nvPr/>
          </p:nvSpPr>
          <p:spPr>
            <a:xfrm rot="9471118">
              <a:off x="3630348" y="5652847"/>
              <a:ext cx="165170" cy="277508"/>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15" name="TextBox 14"/>
            <p:cNvSpPr txBox="1"/>
            <p:nvPr/>
          </p:nvSpPr>
          <p:spPr>
            <a:xfrm rot="2502599">
              <a:off x="3593820" y="5904983"/>
              <a:ext cx="165170" cy="277507"/>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16" name="TextBox 15"/>
            <p:cNvSpPr txBox="1"/>
            <p:nvPr/>
          </p:nvSpPr>
          <p:spPr>
            <a:xfrm rot="20449456">
              <a:off x="4011510" y="6006471"/>
              <a:ext cx="166758" cy="277507"/>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17" name="TextBox 16"/>
            <p:cNvSpPr txBox="1"/>
            <p:nvPr/>
          </p:nvSpPr>
          <p:spPr>
            <a:xfrm rot="1142900">
              <a:off x="3652583" y="6020743"/>
              <a:ext cx="166758" cy="277508"/>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18" name="TextBox 17"/>
            <p:cNvSpPr txBox="1"/>
            <p:nvPr/>
          </p:nvSpPr>
          <p:spPr>
            <a:xfrm rot="16200000">
              <a:off x="4113279" y="5808041"/>
              <a:ext cx="164919" cy="276342"/>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grpSp>
      <p:sp>
        <p:nvSpPr>
          <p:cNvPr id="19" name="TextBox 18"/>
          <p:cNvSpPr txBox="1"/>
          <p:nvPr/>
        </p:nvSpPr>
        <p:spPr>
          <a:xfrm rot="12131697">
            <a:off x="1187450" y="5791200"/>
            <a:ext cx="166688" cy="276225"/>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20" name="TextBox 19"/>
          <p:cNvSpPr txBox="1"/>
          <p:nvPr/>
        </p:nvSpPr>
        <p:spPr>
          <a:xfrm rot="5736687">
            <a:off x="1355726" y="5767387"/>
            <a:ext cx="165100" cy="276225"/>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21" name="TextBox 20"/>
          <p:cNvSpPr txBox="1"/>
          <p:nvPr/>
        </p:nvSpPr>
        <p:spPr>
          <a:xfrm rot="4290610">
            <a:off x="1964532" y="5826918"/>
            <a:ext cx="165100" cy="277813"/>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22" name="TextBox 21"/>
          <p:cNvSpPr txBox="1"/>
          <p:nvPr/>
        </p:nvSpPr>
        <p:spPr>
          <a:xfrm rot="12131697">
            <a:off x="1482725" y="5824537"/>
            <a:ext cx="165100" cy="276225"/>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23" name="TextBox 22"/>
          <p:cNvSpPr txBox="1"/>
          <p:nvPr/>
        </p:nvSpPr>
        <p:spPr>
          <a:xfrm rot="2347358">
            <a:off x="1612900" y="5965825"/>
            <a:ext cx="165100" cy="277812"/>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24" name="TextBox 23"/>
          <p:cNvSpPr txBox="1"/>
          <p:nvPr/>
        </p:nvSpPr>
        <p:spPr>
          <a:xfrm rot="4164318">
            <a:off x="1692276" y="5810249"/>
            <a:ext cx="165100" cy="276225"/>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sp>
        <p:nvSpPr>
          <p:cNvPr id="25" name="TextBox 24"/>
          <p:cNvSpPr txBox="1"/>
          <p:nvPr/>
        </p:nvSpPr>
        <p:spPr>
          <a:xfrm rot="2445109">
            <a:off x="1276350" y="4111625"/>
            <a:ext cx="165100" cy="276225"/>
          </a:xfrm>
          <a:prstGeom prst="rect">
            <a:avLst/>
          </a:prstGeom>
          <a:noFill/>
        </p:spPr>
        <p:txBody>
          <a:bodyPr lIns="0" tIns="0" rIns="0" bIns="0">
            <a:spAutoFit/>
          </a:bodyPr>
          <a:lstStyle/>
          <a:p>
            <a:pPr>
              <a:defRPr/>
            </a:pPr>
            <a:r>
              <a:rPr lang="en-US" dirty="0">
                <a:solidFill>
                  <a:schemeClr val="accent3">
                    <a:lumMod val="75000"/>
                  </a:schemeClr>
                </a:solidFill>
                <a:latin typeface="Arial Rounded MT Bold" pitchFamily="34" charset="0"/>
              </a:rPr>
              <a:t>Y</a:t>
            </a:r>
          </a:p>
        </p:txBody>
      </p:sp>
      <p:pic>
        <p:nvPicPr>
          <p:cNvPr id="27" name="Picture 2" descr="Killer T cell"/>
          <p:cNvPicPr>
            <a:picLocks noChangeAspect="1" noChangeArrowheads="1"/>
          </p:cNvPicPr>
          <p:nvPr/>
        </p:nvPicPr>
        <p:blipFill>
          <a:blip r:embed="rId5">
            <a:extLst>
              <a:ext uri="{28A0092B-C50C-407E-A947-70E740481C1C}">
                <a14:useLocalDpi xmlns:a14="http://schemas.microsoft.com/office/drawing/2010/main" val="0"/>
              </a:ext>
            </a:extLst>
          </a:blip>
          <a:srcRect b="20154"/>
          <a:stretch>
            <a:fillRect/>
          </a:stretch>
        </p:blipFill>
        <p:spPr bwMode="auto">
          <a:xfrm>
            <a:off x="5454650" y="4506913"/>
            <a:ext cx="3308350" cy="1447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30" name="Rectangle 29"/>
          <p:cNvSpPr>
            <a:spLocks noChangeArrowheads="1"/>
          </p:cNvSpPr>
          <p:nvPr/>
        </p:nvSpPr>
        <p:spPr bwMode="auto">
          <a:xfrm>
            <a:off x="5483225" y="5954713"/>
            <a:ext cx="11557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rgbClr val="0070C0"/>
                </a:solidFill>
              </a:rPr>
              <a:t>nobelprize.org</a:t>
            </a:r>
          </a:p>
        </p:txBody>
      </p:sp>
      <p:grpSp>
        <p:nvGrpSpPr>
          <p:cNvPr id="3" name="Group 43"/>
          <p:cNvGrpSpPr>
            <a:grpSpLocks/>
          </p:cNvGrpSpPr>
          <p:nvPr/>
        </p:nvGrpSpPr>
        <p:grpSpPr bwMode="auto">
          <a:xfrm>
            <a:off x="3082925" y="4983162"/>
            <a:ext cx="1220788" cy="858838"/>
            <a:chOff x="3413506" y="4766419"/>
            <a:chExt cx="1219637" cy="858520"/>
          </a:xfrm>
        </p:grpSpPr>
        <p:pic>
          <p:nvPicPr>
            <p:cNvPr id="37" name="Content Placeholder 3" descr="Immune response www_learner_org.jpg"/>
            <p:cNvPicPr>
              <a:picLocks noChangeAspect="1"/>
            </p:cNvPicPr>
            <p:nvPr/>
          </p:nvPicPr>
          <p:blipFill>
            <a:blip r:embed="rId4" cstate="print"/>
            <a:srcRect l="77804" t="52477" r="10664" b="36747"/>
            <a:stretch>
              <a:fillRect/>
            </a:stretch>
          </p:blipFill>
          <p:spPr bwMode="auto">
            <a:xfrm>
              <a:off x="3602074" y="4906002"/>
              <a:ext cx="588723" cy="591229"/>
            </a:xfrm>
            <a:prstGeom prst="ellipse">
              <a:avLst/>
            </a:prstGeom>
            <a:noFill/>
            <a:ln w="9525">
              <a:noFill/>
              <a:miter lim="800000"/>
              <a:headEnd/>
              <a:tailEnd/>
            </a:ln>
          </p:spPr>
        </p:pic>
        <p:pic>
          <p:nvPicPr>
            <p:cNvPr id="6174" name="Content Placeholder 3" descr="Immune response www_learner_org.jpg"/>
            <p:cNvPicPr>
              <a:picLocks noChangeAspect="1"/>
            </p:cNvPicPr>
            <p:nvPr/>
          </p:nvPicPr>
          <p:blipFill>
            <a:blip r:embed="rId4">
              <a:extLst>
                <a:ext uri="{28A0092B-C50C-407E-A947-70E740481C1C}">
                  <a14:useLocalDpi xmlns:a14="http://schemas.microsoft.com/office/drawing/2010/main" val="0"/>
                </a:ext>
              </a:extLst>
            </a:blip>
            <a:srcRect l="79738" t="67072" r="15450" b="19530"/>
            <a:stretch>
              <a:fillRect/>
            </a:stretch>
          </p:blipFill>
          <p:spPr bwMode="auto">
            <a:xfrm rot="3263468">
              <a:off x="4267151" y="4583771"/>
              <a:ext cx="18334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p:nvPr/>
          </p:nvSpPr>
          <p:spPr>
            <a:xfrm>
              <a:off x="3413506" y="5471008"/>
              <a:ext cx="942086" cy="153931"/>
            </a:xfrm>
            <a:prstGeom prst="rect">
              <a:avLst/>
            </a:prstGeom>
            <a:noFill/>
          </p:spPr>
          <p:txBody>
            <a:bodyPr lIns="0" tIns="0" rIns="0" bIns="0">
              <a:spAutoFit/>
            </a:bodyPr>
            <a:lstStyle/>
            <a:p>
              <a:pPr>
                <a:defRPr/>
              </a:pPr>
              <a:r>
                <a:rPr lang="en-US" sz="1000" dirty="0">
                  <a:solidFill>
                    <a:schemeClr val="tx1">
                      <a:lumMod val="85000"/>
                      <a:lumOff val="15000"/>
                    </a:schemeClr>
                  </a:solidFill>
                  <a:latin typeface="Franklin Gothic Heavy" pitchFamily="34" charset="0"/>
                </a:rPr>
                <a:t>Memory T-cell</a:t>
              </a:r>
            </a:p>
          </p:txBody>
        </p:sp>
      </p:grpSp>
      <p:grpSp>
        <p:nvGrpSpPr>
          <p:cNvPr id="4" name="Group 41"/>
          <p:cNvGrpSpPr>
            <a:grpSpLocks/>
          </p:cNvGrpSpPr>
          <p:nvPr/>
        </p:nvGrpSpPr>
        <p:grpSpPr bwMode="auto">
          <a:xfrm>
            <a:off x="1520825" y="4627562"/>
            <a:ext cx="1089025" cy="1120775"/>
            <a:chOff x="1851238" y="4409417"/>
            <a:chExt cx="1089547" cy="1122005"/>
          </a:xfrm>
        </p:grpSpPr>
        <p:pic>
          <p:nvPicPr>
            <p:cNvPr id="6166" name="Content Placeholder 3" descr="Immune response www_learner_org.jpg"/>
            <p:cNvPicPr>
              <a:picLocks noChangeAspect="1"/>
            </p:cNvPicPr>
            <p:nvPr/>
          </p:nvPicPr>
          <p:blipFill>
            <a:blip r:embed="rId4">
              <a:extLst>
                <a:ext uri="{28A0092B-C50C-407E-A947-70E740481C1C}">
                  <a14:useLocalDpi xmlns:a14="http://schemas.microsoft.com/office/drawing/2010/main" val="0"/>
                </a:ext>
              </a:extLst>
            </a:blip>
            <a:srcRect l="12460" t="68478" r="82909" b="17795"/>
            <a:stretch>
              <a:fillRect/>
            </a:stretch>
          </p:blipFill>
          <p:spPr bwMode="auto">
            <a:xfrm rot="-2276077">
              <a:off x="1851238" y="4409417"/>
              <a:ext cx="17227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67" name="Group 30"/>
            <p:cNvGrpSpPr>
              <a:grpSpLocks noChangeAspect="1"/>
            </p:cNvGrpSpPr>
            <p:nvPr/>
          </p:nvGrpSpPr>
          <p:grpSpPr bwMode="auto">
            <a:xfrm>
              <a:off x="2079345" y="4638030"/>
              <a:ext cx="805646" cy="822960"/>
              <a:chOff x="1445430" y="4596960"/>
              <a:chExt cx="1182106" cy="1207510"/>
            </a:xfrm>
          </p:grpSpPr>
          <p:pic>
            <p:nvPicPr>
              <p:cNvPr id="32" name="Content Placeholder 3" descr="Immune response www_learner_org.jpg"/>
              <p:cNvPicPr>
                <a:picLocks noChangeAspect="1"/>
              </p:cNvPicPr>
              <p:nvPr/>
            </p:nvPicPr>
            <p:blipFill>
              <a:blip r:embed="rId4" cstate="print"/>
              <a:srcRect l="10109" t="52303" r="78314" b="36693"/>
              <a:stretch>
                <a:fillRect/>
              </a:stretch>
            </p:blipFill>
            <p:spPr bwMode="auto">
              <a:xfrm>
                <a:off x="1537967" y="5083391"/>
                <a:ext cx="591053" cy="603755"/>
              </a:xfrm>
              <a:prstGeom prst="ellipse">
                <a:avLst/>
              </a:prstGeom>
              <a:noFill/>
              <a:ln w="9525">
                <a:noFill/>
                <a:miter lim="800000"/>
                <a:headEnd/>
                <a:tailEnd/>
              </a:ln>
            </p:spPr>
          </p:pic>
          <p:pic>
            <p:nvPicPr>
              <p:cNvPr id="33" name="Content Placeholder 3" descr="Immune response www_learner_org.jpg"/>
              <p:cNvPicPr>
                <a:picLocks noChangeAspect="1"/>
              </p:cNvPicPr>
              <p:nvPr/>
            </p:nvPicPr>
            <p:blipFill>
              <a:blip r:embed="rId4" cstate="print"/>
              <a:srcRect l="10109" t="52303" r="78314" b="36693"/>
              <a:stretch>
                <a:fillRect/>
              </a:stretch>
            </p:blipFill>
            <p:spPr bwMode="auto">
              <a:xfrm>
                <a:off x="2036483" y="5200715"/>
                <a:ext cx="591053" cy="603755"/>
              </a:xfrm>
              <a:prstGeom prst="ellipse">
                <a:avLst/>
              </a:prstGeom>
              <a:noFill/>
              <a:ln w="9525">
                <a:noFill/>
                <a:miter lim="800000"/>
                <a:headEnd/>
                <a:tailEnd/>
              </a:ln>
            </p:spPr>
          </p:pic>
          <p:pic>
            <p:nvPicPr>
              <p:cNvPr id="34" name="Content Placeholder 3" descr="Immune response www_learner_org.jpg"/>
              <p:cNvPicPr>
                <a:picLocks noChangeAspect="1"/>
              </p:cNvPicPr>
              <p:nvPr/>
            </p:nvPicPr>
            <p:blipFill>
              <a:blip r:embed="rId4" cstate="print"/>
              <a:srcRect l="10109" t="52303" r="78314" b="36693"/>
              <a:stretch>
                <a:fillRect/>
              </a:stretch>
            </p:blipFill>
            <p:spPr bwMode="auto">
              <a:xfrm>
                <a:off x="1982964" y="4719806"/>
                <a:ext cx="591053" cy="603755"/>
              </a:xfrm>
              <a:prstGeom prst="ellipse">
                <a:avLst/>
              </a:prstGeom>
              <a:noFill/>
              <a:ln w="9525">
                <a:noFill/>
                <a:miter lim="800000"/>
                <a:headEnd/>
                <a:tailEnd/>
              </a:ln>
            </p:spPr>
          </p:pic>
          <p:pic>
            <p:nvPicPr>
              <p:cNvPr id="35" name="Content Placeholder 3" descr="Immune response www_learner_org.jpg"/>
              <p:cNvPicPr>
                <a:picLocks noChangeAspect="1"/>
              </p:cNvPicPr>
              <p:nvPr/>
            </p:nvPicPr>
            <p:blipFill>
              <a:blip r:embed="rId4" cstate="print"/>
              <a:srcRect l="10109" t="52303" r="78314" b="36693"/>
              <a:stretch>
                <a:fillRect/>
              </a:stretch>
            </p:blipFill>
            <p:spPr bwMode="auto">
              <a:xfrm>
                <a:off x="1445430" y="4596960"/>
                <a:ext cx="591053" cy="603755"/>
              </a:xfrm>
              <a:prstGeom prst="ellipse">
                <a:avLst/>
              </a:prstGeom>
              <a:noFill/>
              <a:ln w="9525">
                <a:noFill/>
                <a:miter lim="800000"/>
                <a:headEnd/>
                <a:tailEnd/>
              </a:ln>
            </p:spPr>
          </p:pic>
        </p:grpSp>
        <p:sp>
          <p:nvSpPr>
            <p:cNvPr id="41" name="TextBox 40"/>
            <p:cNvSpPr txBox="1"/>
            <p:nvPr/>
          </p:nvSpPr>
          <p:spPr>
            <a:xfrm>
              <a:off x="1998947" y="5393158"/>
              <a:ext cx="941838" cy="138264"/>
            </a:xfrm>
            <a:prstGeom prst="rect">
              <a:avLst/>
            </a:prstGeom>
            <a:noFill/>
          </p:spPr>
          <p:txBody>
            <a:bodyPr lIns="0" tIns="0" rIns="0" bIns="0">
              <a:spAutoFit/>
            </a:bodyPr>
            <a:lstStyle/>
            <a:p>
              <a:pPr>
                <a:defRPr/>
              </a:pPr>
              <a:r>
                <a:rPr lang="en-US" sz="900" dirty="0">
                  <a:solidFill>
                    <a:schemeClr val="tx1">
                      <a:lumMod val="85000"/>
                      <a:lumOff val="15000"/>
                    </a:schemeClr>
                  </a:solidFill>
                  <a:latin typeface="Franklin Gothic Heavy" pitchFamily="34" charset="0"/>
                </a:rPr>
                <a:t>Memory B-cells</a:t>
              </a:r>
            </a:p>
          </p:txBody>
        </p:sp>
      </p:grpSp>
      <p:pic>
        <p:nvPicPr>
          <p:cNvPr id="43" name="Content Placeholder 3" descr="Immune response www_learner_org.jpg"/>
          <p:cNvPicPr>
            <a:picLocks noChangeAspect="1"/>
          </p:cNvPicPr>
          <p:nvPr/>
        </p:nvPicPr>
        <p:blipFill>
          <a:blip r:embed="rId6">
            <a:extLst>
              <a:ext uri="{28A0092B-C50C-407E-A947-70E740481C1C}">
                <a14:useLocalDpi xmlns:a14="http://schemas.microsoft.com/office/drawing/2010/main" val="0"/>
              </a:ext>
            </a:extLst>
          </a:blip>
          <a:srcRect l="67072" t="15450" r="19530" b="79738"/>
          <a:stretch>
            <a:fillRect/>
          </a:stretch>
        </p:blipFill>
        <p:spPr bwMode="auto">
          <a:xfrm>
            <a:off x="4770438" y="5881687"/>
            <a:ext cx="549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p:cNvSpPr/>
          <p:nvPr/>
        </p:nvSpPr>
        <p:spPr>
          <a:xfrm>
            <a:off x="5319713" y="3962400"/>
            <a:ext cx="3403600" cy="400050"/>
          </a:xfrm>
          <a:prstGeom prst="rect">
            <a:avLst/>
          </a:prstGeom>
        </p:spPr>
        <p:txBody>
          <a:bodyPr>
            <a:spAutoFit/>
          </a:bodyPr>
          <a:lstStyle/>
          <a:p>
            <a:pPr>
              <a:defRPr/>
            </a:pPr>
            <a:r>
              <a:rPr lang="en-US" sz="1000" dirty="0">
                <a:solidFill>
                  <a:schemeClr val="tx2">
                    <a:lumMod val="60000"/>
                    <a:lumOff val="40000"/>
                  </a:schemeClr>
                </a:solidFill>
              </a:rPr>
              <a:t>Animation on cytotoxic T-cells is available at:</a:t>
            </a:r>
          </a:p>
          <a:p>
            <a:pPr>
              <a:defRPr/>
            </a:pPr>
            <a:r>
              <a:rPr lang="en-US" sz="1000" dirty="0">
                <a:solidFill>
                  <a:schemeClr val="tx2">
                    <a:lumMod val="60000"/>
                    <a:lumOff val="40000"/>
                  </a:schemeClr>
                </a:solidFill>
              </a:rPr>
              <a:t>http://www.cancerresearch.org/Resources.aspx?id=588</a:t>
            </a:r>
          </a:p>
        </p:txBody>
      </p:sp>
      <p:sp>
        <p:nvSpPr>
          <p:cNvPr id="53" name="TextBox 52"/>
          <p:cNvSpPr txBox="1"/>
          <p:nvPr/>
        </p:nvSpPr>
        <p:spPr>
          <a:xfrm>
            <a:off x="3738897" y="2718709"/>
            <a:ext cx="1539514" cy="369332"/>
          </a:xfrm>
          <a:prstGeom prst="rect">
            <a:avLst/>
          </a:prstGeom>
          <a:noFill/>
        </p:spPr>
        <p:txBody>
          <a:bodyPr wrap="square" rtlCol="0">
            <a:spAutoFit/>
          </a:bodyPr>
          <a:lstStyle/>
          <a:p>
            <a:r>
              <a:rPr lang="en-US" sz="900" dirty="0">
                <a:solidFill>
                  <a:schemeClr val="accent1">
                    <a:lumMod val="50000"/>
                  </a:schemeClr>
                </a:solidFill>
                <a:latin typeface="Arial Black" pitchFamily="34" charset="0"/>
              </a:rPr>
              <a:t>Antigen (protein from infectious organism)</a:t>
            </a:r>
          </a:p>
        </p:txBody>
      </p:sp>
      <p:cxnSp>
        <p:nvCxnSpPr>
          <p:cNvPr id="54" name="Straight Arrow Connector 53"/>
          <p:cNvCxnSpPr/>
          <p:nvPr/>
        </p:nvCxnSpPr>
        <p:spPr>
          <a:xfrm flipH="1">
            <a:off x="3409950" y="2903375"/>
            <a:ext cx="400051" cy="68425"/>
          </a:xfrm>
          <a:prstGeom prst="straightConnector1">
            <a:avLst/>
          </a:prstGeom>
          <a:ln w="190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46217" y="2811042"/>
            <a:ext cx="1098489" cy="553998"/>
          </a:xfrm>
          <a:prstGeom prst="rect">
            <a:avLst/>
          </a:prstGeom>
          <a:noFill/>
        </p:spPr>
        <p:txBody>
          <a:bodyPr wrap="square" rtlCol="0">
            <a:spAutoFit/>
          </a:bodyPr>
          <a:lstStyle/>
          <a:p>
            <a:r>
              <a:rPr lang="en-US" sz="1000" dirty="0">
                <a:solidFill>
                  <a:schemeClr val="accent1">
                    <a:lumMod val="50000"/>
                  </a:schemeClr>
                </a:solidFill>
                <a:latin typeface="Arial Black" pitchFamily="34" charset="0"/>
              </a:rPr>
              <a:t>Antigen presenting cell</a:t>
            </a:r>
          </a:p>
        </p:txBody>
      </p:sp>
      <p:sp>
        <p:nvSpPr>
          <p:cNvPr id="6" name="TextBox 5"/>
          <p:cNvSpPr txBox="1"/>
          <p:nvPr/>
        </p:nvSpPr>
        <p:spPr>
          <a:xfrm>
            <a:off x="3236553" y="4648200"/>
            <a:ext cx="497247" cy="246221"/>
          </a:xfrm>
          <a:prstGeom prst="rect">
            <a:avLst/>
          </a:prstGeom>
          <a:noFill/>
        </p:spPr>
        <p:txBody>
          <a:bodyPr wrap="square" rtlCol="0">
            <a:spAutoFit/>
          </a:bodyPr>
          <a:lstStyle/>
          <a:p>
            <a:r>
              <a:rPr lang="en-US" sz="1000" dirty="0">
                <a:solidFill>
                  <a:schemeClr val="accent1">
                    <a:lumMod val="50000"/>
                  </a:schemeClr>
                </a:solidFill>
                <a:latin typeface="Arial Black" pitchFamily="34" charset="0"/>
              </a:rPr>
              <a:t>(Th)</a:t>
            </a:r>
          </a:p>
        </p:txBody>
      </p:sp>
      <p:sp>
        <p:nvSpPr>
          <p:cNvPr id="56" name="TextBox 55"/>
          <p:cNvSpPr txBox="1"/>
          <p:nvPr/>
        </p:nvSpPr>
        <p:spPr>
          <a:xfrm>
            <a:off x="4724399" y="4824140"/>
            <a:ext cx="554011" cy="246221"/>
          </a:xfrm>
          <a:prstGeom prst="rect">
            <a:avLst/>
          </a:prstGeom>
          <a:noFill/>
        </p:spPr>
        <p:txBody>
          <a:bodyPr wrap="square" rtlCol="0">
            <a:spAutoFit/>
          </a:bodyPr>
          <a:lstStyle/>
          <a:p>
            <a:r>
              <a:rPr lang="en-US" sz="1000" dirty="0">
                <a:solidFill>
                  <a:schemeClr val="accent1">
                    <a:lumMod val="50000"/>
                  </a:schemeClr>
                </a:solidFill>
                <a:latin typeface="Arial Black" pitchFamily="34" charset="0"/>
              </a:rPr>
              <a:t>(</a:t>
            </a:r>
            <a:r>
              <a:rPr lang="en-US" sz="1000" dirty="0" err="1">
                <a:solidFill>
                  <a:schemeClr val="accent1">
                    <a:lumMod val="50000"/>
                  </a:schemeClr>
                </a:solidFill>
                <a:latin typeface="Arial Black" pitchFamily="34" charset="0"/>
              </a:rPr>
              <a:t>Tc</a:t>
            </a:r>
            <a:r>
              <a:rPr lang="en-US" sz="1000" dirty="0">
                <a:solidFill>
                  <a:schemeClr val="accent1">
                    <a:lumMod val="50000"/>
                  </a:schemeClr>
                </a:solidFill>
                <a:latin typeface="Arial Black" pitchFamily="34" charset="0"/>
              </a:rPr>
              <a:t>)</a:t>
            </a:r>
          </a:p>
        </p:txBody>
      </p:sp>
      <p:sp>
        <p:nvSpPr>
          <p:cNvPr id="5" name="Slide Number Placeholder 4"/>
          <p:cNvSpPr>
            <a:spLocks noGrp="1"/>
          </p:cNvSpPr>
          <p:nvPr>
            <p:ph type="sldNum" sz="quarter" idx="12"/>
          </p:nvPr>
        </p:nvSpPr>
        <p:spPr/>
        <p:txBody>
          <a:bodyPr/>
          <a:lstStyle/>
          <a:p>
            <a:fld id="{52B1C111-4C10-4989-AC3D-144C30367AE1}" type="slidenum">
              <a:rPr lang="en-US" smtClean="0"/>
              <a:t>23</a:t>
            </a:fld>
            <a:endParaRPr lang="en-US"/>
          </a:p>
        </p:txBody>
      </p:sp>
      <p:sp>
        <p:nvSpPr>
          <p:cNvPr id="9" name="Rectangle 8"/>
          <p:cNvSpPr/>
          <p:nvPr/>
        </p:nvSpPr>
        <p:spPr>
          <a:xfrm>
            <a:off x="5454650" y="6232445"/>
            <a:ext cx="2622550" cy="553998"/>
          </a:xfrm>
          <a:prstGeom prst="rect">
            <a:avLst/>
          </a:prstGeom>
        </p:spPr>
        <p:txBody>
          <a:bodyPr wrap="square">
            <a:spAutoFit/>
          </a:bodyPr>
          <a:lstStyle/>
          <a:p>
            <a:r>
              <a:rPr lang="en-US" sz="1000" dirty="0">
                <a:solidFill>
                  <a:schemeClr val="tx1">
                    <a:lumMod val="65000"/>
                    <a:lumOff val="35000"/>
                  </a:schemeClr>
                </a:solidFill>
              </a:rPr>
              <a:t>Also view: http://www.youtube.com/watch?v=34HovsXZ0HM&amp;feature=related</a:t>
            </a:r>
          </a:p>
        </p:txBody>
      </p:sp>
    </p:spTree>
    <p:extLst>
      <p:ext uri="{BB962C8B-B14F-4D97-AF65-F5344CB8AC3E}">
        <p14:creationId xmlns:p14="http://schemas.microsoft.com/office/powerpoint/2010/main" val="1410041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30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30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30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30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0"/>
                                        <p:tgtEl>
                                          <p:spTgt spid="2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vertical)">
                                      <p:cBhvr>
                                        <p:cTn id="30" dur="10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5"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blinds(vertical)">
                                      <p:cBhvr>
                                        <p:cTn id="35" dur="1000"/>
                                        <p:tgtEl>
                                          <p:spTgt spid="4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30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2000"/>
                                        <p:tgtEl>
                                          <p:spTgt spid="45"/>
                                        </p:tgtEl>
                                      </p:cBhvr>
                                    </p:animEffect>
                                  </p:childTnLst>
                                </p:cTn>
                              </p:par>
                            </p:childTnLst>
                          </p:cTn>
                        </p:par>
                        <p:par>
                          <p:cTn id="50" fill="hold" nodeType="afterGroup">
                            <p:stCondLst>
                              <p:cond delay="2000"/>
                            </p:stCondLst>
                            <p:childTnLst>
                              <p:par>
                                <p:cTn id="51" presetID="1"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30"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1930399"/>
            <a:chOff x="0" y="0"/>
            <a:chExt cx="9144000" cy="1930399"/>
          </a:xfrm>
        </p:grpSpPr>
        <p:sp>
          <p:nvSpPr>
            <p:cNvPr id="7" name="Freeform 6"/>
            <p:cNvSpPr/>
            <p:nvPr/>
          </p:nvSpPr>
          <p:spPr>
            <a:xfrm flipV="1">
              <a:off x="0" y="763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457200" y="1485899"/>
            <a:ext cx="8229600" cy="647701"/>
          </a:xfrm>
        </p:spPr>
        <p:txBody>
          <a:bodyPr>
            <a:normAutofit/>
          </a:bodyPr>
          <a:lstStyle/>
          <a:p>
            <a:r>
              <a:rPr lang="en-US" sz="3200" dirty="0"/>
              <a:t>Major histocompatibility complex (MHC)</a:t>
            </a:r>
          </a:p>
        </p:txBody>
      </p:sp>
      <p:sp>
        <p:nvSpPr>
          <p:cNvPr id="2" name="Slide Number Placeholder 1"/>
          <p:cNvSpPr>
            <a:spLocks noGrp="1"/>
          </p:cNvSpPr>
          <p:nvPr>
            <p:ph type="sldNum" sz="quarter" idx="12"/>
          </p:nvPr>
        </p:nvSpPr>
        <p:spPr/>
        <p:txBody>
          <a:bodyPr/>
          <a:lstStyle/>
          <a:p>
            <a:fld id="{52B1C111-4C10-4989-AC3D-144C30367AE1}" type="slidenum">
              <a:rPr lang="en-US" smtClean="0"/>
              <a:t>24</a:t>
            </a:fld>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47925"/>
            <a:ext cx="1828800" cy="2340864"/>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2968" y="2286000"/>
            <a:ext cx="1375667" cy="2544985"/>
          </a:xfrm>
          <a:prstGeom prst="rect">
            <a:avLst/>
          </a:prstGeom>
        </p:spPr>
      </p:pic>
      <p:sp>
        <p:nvSpPr>
          <p:cNvPr id="22" name="Rectangle 21"/>
          <p:cNvSpPr/>
          <p:nvPr/>
        </p:nvSpPr>
        <p:spPr>
          <a:xfrm>
            <a:off x="4648200" y="2743200"/>
            <a:ext cx="4191000" cy="3323987"/>
          </a:xfrm>
          <a:prstGeom prst="rect">
            <a:avLst/>
          </a:prstGeom>
        </p:spPr>
        <p:txBody>
          <a:bodyPr wrap="square">
            <a:spAutoFit/>
          </a:bodyPr>
          <a:lstStyle/>
          <a:p>
            <a:r>
              <a:rPr lang="en-US" sz="2800" dirty="0"/>
              <a:t>MHC 1:</a:t>
            </a:r>
          </a:p>
          <a:p>
            <a:r>
              <a:rPr lang="en-US" sz="2400" dirty="0"/>
              <a:t>Antigen presentation to CD8+ </a:t>
            </a:r>
            <a:r>
              <a:rPr lang="en-US" sz="2400" dirty="0" err="1"/>
              <a:t>Tc</a:t>
            </a:r>
            <a:r>
              <a:rPr lang="en-US" sz="2400" dirty="0"/>
              <a:t> </a:t>
            </a:r>
          </a:p>
          <a:p>
            <a:r>
              <a:rPr lang="en-US" sz="1600" dirty="0"/>
              <a:t>(some subtypes also present to natural killer (NK) cells and NK T cells (NKT)</a:t>
            </a:r>
          </a:p>
          <a:p>
            <a:endParaRPr lang="en-US" dirty="0"/>
          </a:p>
          <a:p>
            <a:r>
              <a:rPr lang="en-US" sz="2800" dirty="0"/>
              <a:t>MHCII:</a:t>
            </a:r>
          </a:p>
          <a:p>
            <a:r>
              <a:rPr lang="en-US" sz="2400" dirty="0"/>
              <a:t>Antigen presentation to CD4+ on helper T cells </a:t>
            </a:r>
          </a:p>
          <a:p>
            <a:endParaRPr lang="en-US" dirty="0"/>
          </a:p>
          <a:p>
            <a:r>
              <a:rPr lang="en-US" sz="1400" dirty="0"/>
              <a:t>(Wikipedia downloaded Sept 15, 2011)</a:t>
            </a:r>
          </a:p>
        </p:txBody>
      </p:sp>
      <p:sp>
        <p:nvSpPr>
          <p:cNvPr id="23" name="Rectangle 22"/>
          <p:cNvSpPr/>
          <p:nvPr/>
        </p:nvSpPr>
        <p:spPr>
          <a:xfrm>
            <a:off x="533400" y="5715000"/>
            <a:ext cx="3505200" cy="430887"/>
          </a:xfrm>
          <a:prstGeom prst="rect">
            <a:avLst/>
          </a:prstGeom>
        </p:spPr>
        <p:txBody>
          <a:bodyPr wrap="square">
            <a:spAutoFit/>
          </a:bodyPr>
          <a:lstStyle/>
          <a:p>
            <a:r>
              <a:rPr lang="en-US" sz="1100" dirty="0"/>
              <a:t>(Left) http://en.wikipedia.org/wiki/File:MHC_Class_1.svg and (Right)  …File MHC_Class_2.svg</a:t>
            </a:r>
          </a:p>
        </p:txBody>
      </p:sp>
      <p:sp>
        <p:nvSpPr>
          <p:cNvPr id="24" name="Rectangle 23"/>
          <p:cNvSpPr/>
          <p:nvPr/>
        </p:nvSpPr>
        <p:spPr>
          <a:xfrm>
            <a:off x="571500" y="4905375"/>
            <a:ext cx="1279517" cy="646331"/>
          </a:xfrm>
          <a:prstGeom prst="rect">
            <a:avLst/>
          </a:prstGeom>
        </p:spPr>
        <p:txBody>
          <a:bodyPr wrap="none">
            <a:spAutoFit/>
          </a:bodyPr>
          <a:lstStyle/>
          <a:p>
            <a:r>
              <a:rPr lang="en-US" dirty="0"/>
              <a:t>MHC Class I</a:t>
            </a:r>
          </a:p>
          <a:p>
            <a:r>
              <a:rPr lang="en-US" dirty="0"/>
              <a:t>(MHC I)</a:t>
            </a:r>
          </a:p>
        </p:txBody>
      </p:sp>
      <p:sp>
        <p:nvSpPr>
          <p:cNvPr id="26" name="Rectangle 25"/>
          <p:cNvSpPr/>
          <p:nvPr/>
        </p:nvSpPr>
        <p:spPr>
          <a:xfrm>
            <a:off x="2813882" y="4987469"/>
            <a:ext cx="1337226" cy="646331"/>
          </a:xfrm>
          <a:prstGeom prst="rect">
            <a:avLst/>
          </a:prstGeom>
        </p:spPr>
        <p:txBody>
          <a:bodyPr wrap="none">
            <a:spAutoFit/>
          </a:bodyPr>
          <a:lstStyle/>
          <a:p>
            <a:r>
              <a:rPr lang="en-US" dirty="0"/>
              <a:t>MHC Class II</a:t>
            </a:r>
          </a:p>
          <a:p>
            <a:r>
              <a:rPr lang="en-US" dirty="0"/>
              <a:t>(MHC II)</a:t>
            </a:r>
          </a:p>
        </p:txBody>
      </p:sp>
      <p:sp>
        <p:nvSpPr>
          <p:cNvPr id="25" name="TextBox 24"/>
          <p:cNvSpPr txBox="1"/>
          <p:nvPr/>
        </p:nvSpPr>
        <p:spPr>
          <a:xfrm>
            <a:off x="1600200" y="3885068"/>
            <a:ext cx="1828800" cy="338554"/>
          </a:xfrm>
          <a:prstGeom prst="rect">
            <a:avLst/>
          </a:prstGeom>
          <a:noFill/>
        </p:spPr>
        <p:txBody>
          <a:bodyPr wrap="square" rtlCol="0">
            <a:spAutoFit/>
          </a:bodyPr>
          <a:lstStyle/>
          <a:p>
            <a:r>
              <a:rPr lang="en-US" sz="1600" dirty="0"/>
              <a:t>Plasma membrane</a:t>
            </a:r>
          </a:p>
        </p:txBody>
      </p:sp>
      <p:sp>
        <p:nvSpPr>
          <p:cNvPr id="27" name="Oval 26"/>
          <p:cNvSpPr/>
          <p:nvPr/>
        </p:nvSpPr>
        <p:spPr>
          <a:xfrm>
            <a:off x="1066800" y="2209800"/>
            <a:ext cx="381000" cy="5334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13873" y="2283023"/>
            <a:ext cx="1638927" cy="307777"/>
          </a:xfrm>
          <a:prstGeom prst="rect">
            <a:avLst/>
          </a:prstGeom>
          <a:noFill/>
        </p:spPr>
        <p:txBody>
          <a:bodyPr wrap="square" rtlCol="0">
            <a:spAutoFit/>
          </a:bodyPr>
          <a:lstStyle/>
          <a:p>
            <a:r>
              <a:rPr lang="en-US" sz="1400" dirty="0"/>
              <a:t>Antigen (orange)</a:t>
            </a:r>
          </a:p>
        </p:txBody>
      </p:sp>
      <p:sp>
        <p:nvSpPr>
          <p:cNvPr id="30" name="Oval 29"/>
          <p:cNvSpPr/>
          <p:nvPr/>
        </p:nvSpPr>
        <p:spPr>
          <a:xfrm>
            <a:off x="3429000" y="2170211"/>
            <a:ext cx="381000" cy="5334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23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1917699"/>
            <a:chOff x="0" y="0"/>
            <a:chExt cx="9144000" cy="1917699"/>
          </a:xfrm>
        </p:grpSpPr>
        <p:sp>
          <p:nvSpPr>
            <p:cNvPr id="7" name="Freeform 6"/>
            <p:cNvSpPr/>
            <p:nvPr/>
          </p:nvSpPr>
          <p:spPr>
            <a:xfrm flipV="1">
              <a:off x="0" y="7504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4876800" y="1485899"/>
            <a:ext cx="3810000" cy="1181101"/>
          </a:xfrm>
        </p:spPr>
        <p:txBody>
          <a:bodyPr>
            <a:normAutofit/>
          </a:bodyPr>
          <a:lstStyle/>
          <a:p>
            <a:r>
              <a:rPr lang="en-US" sz="3200" dirty="0"/>
              <a:t>Antigen presentation and MHC I trafficking</a:t>
            </a:r>
          </a:p>
        </p:txBody>
      </p:sp>
      <p:sp>
        <p:nvSpPr>
          <p:cNvPr id="2" name="Slide Number Placeholder 1"/>
          <p:cNvSpPr>
            <a:spLocks noGrp="1"/>
          </p:cNvSpPr>
          <p:nvPr>
            <p:ph type="sldNum" sz="quarter" idx="12"/>
          </p:nvPr>
        </p:nvSpPr>
        <p:spPr/>
        <p:txBody>
          <a:bodyPr/>
          <a:lstStyle/>
          <a:p>
            <a:fld id="{52B1C111-4C10-4989-AC3D-144C30367AE1}" type="slidenum">
              <a:rPr lang="en-US" smtClean="0"/>
              <a:t>25</a:t>
            </a:fld>
            <a:endParaRPr lang="en-US"/>
          </a:p>
        </p:txBody>
      </p:sp>
      <p:sp>
        <p:nvSpPr>
          <p:cNvPr id="5" name="Rectangle 4"/>
          <p:cNvSpPr/>
          <p:nvPr/>
        </p:nvSpPr>
        <p:spPr>
          <a:xfrm>
            <a:off x="304800" y="6137257"/>
            <a:ext cx="4572000" cy="276999"/>
          </a:xfrm>
          <a:prstGeom prst="rect">
            <a:avLst/>
          </a:prstGeom>
        </p:spPr>
        <p:txBody>
          <a:bodyPr>
            <a:spAutoFit/>
          </a:bodyPr>
          <a:lstStyle/>
          <a:p>
            <a:r>
              <a:rPr lang="en-US" sz="1200" dirty="0"/>
              <a:t>http://en.wikipedia.org/wiki/File:MHC_Class_I_processing.svg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1473751"/>
            <a:ext cx="3756660" cy="4526280"/>
          </a:xfrm>
          <a:prstGeom prst="rect">
            <a:avLst/>
          </a:prstGeom>
        </p:spPr>
      </p:pic>
      <p:sp>
        <p:nvSpPr>
          <p:cNvPr id="20" name="Rectangle 19"/>
          <p:cNvSpPr/>
          <p:nvPr/>
        </p:nvSpPr>
        <p:spPr>
          <a:xfrm>
            <a:off x="4886325" y="2568238"/>
            <a:ext cx="3962400" cy="4078039"/>
          </a:xfrm>
          <a:prstGeom prst="rect">
            <a:avLst/>
          </a:prstGeom>
        </p:spPr>
        <p:txBody>
          <a:bodyPr wrap="square">
            <a:spAutoFit/>
          </a:bodyPr>
          <a:lstStyle/>
          <a:p>
            <a:r>
              <a:rPr lang="en-US" sz="1400" dirty="0"/>
              <a:t>Major histocompatibility complex (MHC) is also referred to as the human leukocyte antigen (HLA). </a:t>
            </a:r>
          </a:p>
          <a:p>
            <a:endParaRPr lang="en-US" dirty="0"/>
          </a:p>
          <a:p>
            <a:pPr marL="342900" indent="-342900">
              <a:buFont typeface="+mj-lt"/>
              <a:buAutoNum type="arabicPeriod"/>
            </a:pPr>
            <a:r>
              <a:rPr lang="en-US" dirty="0"/>
              <a:t>Phagocytic cells engulfs pathogen</a:t>
            </a:r>
          </a:p>
          <a:p>
            <a:pPr marL="342900" indent="-342900">
              <a:buFont typeface="+mj-lt"/>
              <a:buAutoNum type="arabicPeriod"/>
            </a:pPr>
            <a:r>
              <a:rPr lang="en-US" u="sng" dirty="0">
                <a:solidFill>
                  <a:srgbClr val="2408F6"/>
                </a:solidFill>
              </a:rPr>
              <a:t>Proteasome breaks down pathogen</a:t>
            </a:r>
          </a:p>
          <a:p>
            <a:pPr marL="342900" indent="-342900">
              <a:buFont typeface="+mj-lt"/>
              <a:buAutoNum type="arabicPeriod"/>
            </a:pPr>
            <a:r>
              <a:rPr lang="en-US" dirty="0"/>
              <a:t>Polypeptides from pathogen loaded onto MHC Class I molecules </a:t>
            </a:r>
          </a:p>
          <a:p>
            <a:pPr marL="342900" indent="-342900">
              <a:buFont typeface="+mj-lt"/>
              <a:buAutoNum type="arabicPeriod"/>
            </a:pPr>
            <a:r>
              <a:rPr lang="en-US" dirty="0"/>
              <a:t>MHC with particle trafficked to the cell surface.</a:t>
            </a:r>
          </a:p>
          <a:p>
            <a:pPr marL="342900" indent="-342900">
              <a:buFont typeface="+mj-lt"/>
              <a:buAutoNum type="arabicPeriod"/>
            </a:pPr>
            <a:r>
              <a:rPr lang="en-US" dirty="0"/>
              <a:t>Polypeptide-antigen I presented to receptors on T cells</a:t>
            </a:r>
          </a:p>
          <a:p>
            <a:pPr marL="342900" indent="-342900">
              <a:buFont typeface="+mj-lt"/>
              <a:buAutoNum type="arabicPeriod"/>
            </a:pPr>
            <a:r>
              <a:rPr lang="en-US" dirty="0"/>
              <a:t>T cells activated (</a:t>
            </a:r>
            <a:r>
              <a:rPr lang="en-US" i="1" dirty="0"/>
              <a:t>unless</a:t>
            </a:r>
            <a:r>
              <a:rPr lang="en-US" dirty="0"/>
              <a:t> the polypeptides are from “self”)</a:t>
            </a:r>
          </a:p>
          <a:p>
            <a:pPr>
              <a:spcBef>
                <a:spcPts val="600"/>
              </a:spcBef>
            </a:pPr>
            <a:r>
              <a:rPr lang="en-US" sz="1400" dirty="0"/>
              <a:t>(Wikipedia downloaded Sept. 15, 2011; Ratner et al., 2004)</a:t>
            </a:r>
          </a:p>
        </p:txBody>
      </p:sp>
    </p:spTree>
    <p:extLst>
      <p:ext uri="{BB962C8B-B14F-4D97-AF65-F5344CB8AC3E}">
        <p14:creationId xmlns:p14="http://schemas.microsoft.com/office/powerpoint/2010/main" val="2515532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4876800" y="1485899"/>
            <a:ext cx="3810000" cy="1638301"/>
          </a:xfrm>
        </p:spPr>
        <p:txBody>
          <a:bodyPr>
            <a:normAutofit/>
          </a:bodyPr>
          <a:lstStyle/>
          <a:p>
            <a:r>
              <a:rPr lang="en-US" sz="3200" dirty="0"/>
              <a:t>Antigen presentation and MHC II trafficking</a:t>
            </a:r>
          </a:p>
        </p:txBody>
      </p:sp>
      <p:sp>
        <p:nvSpPr>
          <p:cNvPr id="2" name="Slide Number Placeholder 1"/>
          <p:cNvSpPr>
            <a:spLocks noGrp="1"/>
          </p:cNvSpPr>
          <p:nvPr>
            <p:ph type="sldNum" sz="quarter" idx="12"/>
          </p:nvPr>
        </p:nvSpPr>
        <p:spPr/>
        <p:txBody>
          <a:bodyPr/>
          <a:lstStyle/>
          <a:p>
            <a:fld id="{52B1C111-4C10-4989-AC3D-144C30367AE1}" type="slidenum">
              <a:rPr lang="en-US" smtClean="0"/>
              <a:t>26</a:t>
            </a:fld>
            <a:endParaRPr lang="en-US"/>
          </a:p>
        </p:txBody>
      </p:sp>
      <p:sp>
        <p:nvSpPr>
          <p:cNvPr id="20" name="Rectangle 19"/>
          <p:cNvSpPr/>
          <p:nvPr/>
        </p:nvSpPr>
        <p:spPr>
          <a:xfrm>
            <a:off x="5029200" y="3396441"/>
            <a:ext cx="3962400" cy="2739211"/>
          </a:xfrm>
          <a:prstGeom prst="rect">
            <a:avLst/>
          </a:prstGeom>
        </p:spPr>
        <p:txBody>
          <a:bodyPr wrap="square">
            <a:spAutoFit/>
          </a:bodyPr>
          <a:lstStyle/>
          <a:p>
            <a:pPr marL="342900" indent="-342900">
              <a:buFont typeface="+mj-lt"/>
              <a:buAutoNum type="arabicPeriod"/>
            </a:pPr>
            <a:r>
              <a:rPr lang="en-US" dirty="0"/>
              <a:t>Phagocytic cells engulfs pathogen</a:t>
            </a:r>
          </a:p>
          <a:p>
            <a:pPr marL="342900" indent="-342900">
              <a:buFont typeface="+mj-lt"/>
              <a:buAutoNum type="arabicPeriod"/>
            </a:pPr>
            <a:r>
              <a:rPr lang="en-US" u="sng" dirty="0">
                <a:solidFill>
                  <a:srgbClr val="2408F6"/>
                </a:solidFill>
              </a:rPr>
              <a:t>Pathogen-containing endosomes fuse with lysosomes </a:t>
            </a:r>
          </a:p>
          <a:p>
            <a:pPr marL="342900" indent="-342900">
              <a:buFont typeface="+mj-lt"/>
              <a:buAutoNum type="arabicPeriod"/>
            </a:pPr>
            <a:r>
              <a:rPr lang="en-US" u="sng" dirty="0">
                <a:solidFill>
                  <a:srgbClr val="2408F6"/>
                </a:solidFill>
              </a:rPr>
              <a:t>Lysosome mediates destruction </a:t>
            </a:r>
            <a:r>
              <a:rPr lang="en-US" dirty="0"/>
              <a:t>Degraded particles from pathogen loaded onto MHC II molecules </a:t>
            </a:r>
          </a:p>
          <a:p>
            <a:pPr marL="342900" indent="-342900">
              <a:buFont typeface="+mj-lt"/>
              <a:buAutoNum type="arabicPeriod"/>
            </a:pPr>
            <a:r>
              <a:rPr lang="en-US" dirty="0"/>
              <a:t>MHC II with particle trafficked to the cell surface.” </a:t>
            </a:r>
          </a:p>
          <a:p>
            <a:r>
              <a:rPr lang="en-US" sz="1400" dirty="0"/>
              <a:t>(Wikipedia cited </a:t>
            </a:r>
            <a:r>
              <a:rPr lang="de-DE" sz="1400" dirty="0"/>
              <a:t>Aderem et al. (1999</a:t>
            </a:r>
            <a:r>
              <a:rPr lang="en-US" sz="1400" dirty="0"/>
              <a:t>) Ann. Rev. </a:t>
            </a:r>
            <a:r>
              <a:rPr lang="en-US" sz="1400" dirty="0" err="1"/>
              <a:t>Immunol</a:t>
            </a:r>
            <a:r>
              <a:rPr lang="en-US" sz="1400" dirty="0"/>
              <a:t>.)</a:t>
            </a:r>
          </a:p>
        </p:txBody>
      </p:sp>
      <p:pic>
        <p:nvPicPr>
          <p:cNvPr id="21" name="Picture 2"/>
          <p:cNvPicPr>
            <a:picLocks noChangeAspect="1" noChangeArrowheads="1"/>
          </p:cNvPicPr>
          <p:nvPr/>
        </p:nvPicPr>
        <p:blipFill rotWithShape="1">
          <a:blip r:embed="rId3">
            <a:lum bright="-26000" contrast="68000"/>
            <a:extLst>
              <a:ext uri="{28A0092B-C50C-407E-A947-70E740481C1C}">
                <a14:useLocalDpi xmlns:a14="http://schemas.microsoft.com/office/drawing/2010/main" val="0"/>
              </a:ext>
            </a:extLst>
          </a:blip>
          <a:srcRect l="56914" t="850" r="2674" b="73973"/>
          <a:stretch/>
        </p:blipFill>
        <p:spPr bwMode="auto">
          <a:xfrm>
            <a:off x="1617732" y="1529541"/>
            <a:ext cx="2072414"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23"/>
          <p:cNvGrpSpPr/>
          <p:nvPr/>
        </p:nvGrpSpPr>
        <p:grpSpPr>
          <a:xfrm>
            <a:off x="584835" y="3908523"/>
            <a:ext cx="3901440" cy="2473227"/>
            <a:chOff x="584835" y="3908523"/>
            <a:chExt cx="3901440" cy="2473227"/>
          </a:xfrm>
        </p:grpSpPr>
        <p:pic>
          <p:nvPicPr>
            <p:cNvPr id="22" name="Picture 2"/>
            <p:cNvPicPr>
              <a:picLocks noChangeAspect="1" noChangeArrowheads="1"/>
            </p:cNvPicPr>
            <p:nvPr/>
          </p:nvPicPr>
          <p:blipFill rotWithShape="1">
            <a:blip r:embed="rId3">
              <a:lum bright="-26000" contrast="68000"/>
              <a:extLst>
                <a:ext uri="{28A0092B-C50C-407E-A947-70E740481C1C}">
                  <a14:useLocalDpi xmlns:a14="http://schemas.microsoft.com/office/drawing/2010/main" val="0"/>
                </a:ext>
              </a:extLst>
            </a:blip>
            <a:srcRect l="2786" t="25920" r="21136" b="48797"/>
            <a:stretch/>
          </p:blipFill>
          <p:spPr bwMode="auto">
            <a:xfrm>
              <a:off x="584835" y="4114800"/>
              <a:ext cx="390144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rot="18748519">
              <a:off x="3147221" y="4403823"/>
              <a:ext cx="1143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0437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0963" y="4162425"/>
            <a:ext cx="4724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457200" y="444500"/>
            <a:ext cx="8229600" cy="1143000"/>
          </a:xfrm>
        </p:spPr>
        <p:txBody>
          <a:bodyPr/>
          <a:lstStyle/>
          <a:p>
            <a:r>
              <a:rPr lang="en-US" altLang="en-US" sz="4000" b="1">
                <a:solidFill>
                  <a:schemeClr val="tx2"/>
                </a:solidFill>
              </a:rPr>
              <a:t>T Cells: </a:t>
            </a:r>
            <a:r>
              <a:rPr lang="en-GB" altLang="en-US" sz="4000" b="1">
                <a:solidFill>
                  <a:schemeClr val="tx2"/>
                </a:solidFill>
              </a:rPr>
              <a:t>T helper (Th) cells</a:t>
            </a:r>
          </a:p>
        </p:txBody>
      </p:sp>
      <p:sp>
        <p:nvSpPr>
          <p:cNvPr id="20484" name="Text Box 5"/>
          <p:cNvSpPr txBox="1">
            <a:spLocks noChangeArrowheads="1"/>
          </p:cNvSpPr>
          <p:nvPr/>
        </p:nvSpPr>
        <p:spPr bwMode="auto">
          <a:xfrm>
            <a:off x="5943600" y="-31750"/>
            <a:ext cx="320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III Interaction between implant and body</a:t>
            </a:r>
          </a:p>
        </p:txBody>
      </p:sp>
      <p:sp>
        <p:nvSpPr>
          <p:cNvPr id="20485" name="Content Placeholder 2"/>
          <p:cNvSpPr>
            <a:spLocks noGrp="1"/>
          </p:cNvSpPr>
          <p:nvPr>
            <p:ph idx="1"/>
          </p:nvPr>
        </p:nvSpPr>
        <p:spPr>
          <a:xfrm>
            <a:off x="228600" y="1382713"/>
            <a:ext cx="8763000" cy="3265487"/>
          </a:xfrm>
        </p:spPr>
        <p:txBody>
          <a:bodyPr/>
          <a:lstStyle/>
          <a:p>
            <a:r>
              <a:rPr lang="en-GB" altLang="en-US" sz="2800" dirty="0"/>
              <a:t>T lymphocytes are usually divided into two major subsets that are functionally and phenotypically different. </a:t>
            </a:r>
          </a:p>
          <a:p>
            <a:r>
              <a:rPr lang="en-GB" altLang="en-US" sz="2800" b="1" dirty="0">
                <a:solidFill>
                  <a:srgbClr val="0000FF"/>
                </a:solidFill>
              </a:rPr>
              <a:t>T helper (Th) cells </a:t>
            </a:r>
            <a:r>
              <a:rPr lang="en-GB" altLang="en-US" sz="2800" dirty="0"/>
              <a:t>are involved in coordination and regulation of immunological responses. They mediate responses by the secretion of cytokines that </a:t>
            </a:r>
            <a:r>
              <a:rPr lang="en-GB" altLang="en-US" sz="2800" b="1" dirty="0">
                <a:solidFill>
                  <a:srgbClr val="0000FF"/>
                </a:solidFill>
              </a:rPr>
              <a:t>stimulate B cells to differentiate into plasma cells</a:t>
            </a:r>
            <a:r>
              <a:rPr lang="en-US" altLang="en-US" sz="2800" dirty="0"/>
              <a:t>.</a:t>
            </a:r>
            <a:endParaRPr lang="en-GB" altLang="en-US" sz="2800" dirty="0"/>
          </a:p>
        </p:txBody>
      </p:sp>
    </p:spTree>
    <p:extLst>
      <p:ext uri="{BB962C8B-B14F-4D97-AF65-F5344CB8AC3E}">
        <p14:creationId xmlns:p14="http://schemas.microsoft.com/office/powerpoint/2010/main" val="35821527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533400"/>
            <a:ext cx="8229600" cy="1143000"/>
          </a:xfrm>
        </p:spPr>
        <p:txBody>
          <a:bodyPr/>
          <a:lstStyle/>
          <a:p>
            <a:r>
              <a:rPr lang="en-US" altLang="en-US" sz="4000" b="1">
                <a:solidFill>
                  <a:schemeClr val="tx2"/>
                </a:solidFill>
              </a:rPr>
              <a:t>Lymphocytes: B-Cells and T-Cells</a:t>
            </a:r>
            <a:endParaRPr lang="en-GB" altLang="en-US" sz="4000" b="1">
              <a:solidFill>
                <a:schemeClr val="tx2"/>
              </a:solidFill>
            </a:endParaRPr>
          </a:p>
        </p:txBody>
      </p:sp>
      <p:sp>
        <p:nvSpPr>
          <p:cNvPr id="17411" name="Content Placeholder 2"/>
          <p:cNvSpPr>
            <a:spLocks noGrp="1"/>
          </p:cNvSpPr>
          <p:nvPr>
            <p:ph idx="1"/>
          </p:nvPr>
        </p:nvSpPr>
        <p:spPr>
          <a:xfrm>
            <a:off x="533400" y="1828800"/>
            <a:ext cx="8229600" cy="3733800"/>
          </a:xfrm>
        </p:spPr>
        <p:txBody>
          <a:bodyPr/>
          <a:lstStyle/>
          <a:p>
            <a:r>
              <a:rPr lang="en-US" altLang="en-US" dirty="0"/>
              <a:t>B cells act as the body's </a:t>
            </a:r>
            <a:r>
              <a:rPr lang="en-US" altLang="en-US" b="1" dirty="0">
                <a:solidFill>
                  <a:srgbClr val="0000FF"/>
                </a:solidFill>
              </a:rPr>
              <a:t>‘military intelligence system’</a:t>
            </a:r>
            <a:r>
              <a:rPr lang="en-US" altLang="en-US" dirty="0"/>
              <a:t>, seeking out their targets and tagging them with </a:t>
            </a:r>
            <a:r>
              <a:rPr lang="en-GB" altLang="en-US" dirty="0"/>
              <a:t>surface molecules.</a:t>
            </a:r>
            <a:endParaRPr lang="en-US" altLang="en-US" dirty="0"/>
          </a:p>
          <a:p>
            <a:r>
              <a:rPr lang="en-US" altLang="en-US" dirty="0"/>
              <a:t>T cells act as like the </a:t>
            </a:r>
            <a:r>
              <a:rPr lang="en-US" altLang="en-US" b="1" dirty="0">
                <a:solidFill>
                  <a:srgbClr val="0000FF"/>
                </a:solidFill>
              </a:rPr>
              <a:t>‘soldiers’</a:t>
            </a:r>
            <a:r>
              <a:rPr lang="en-US" altLang="en-US" dirty="0"/>
              <a:t>,</a:t>
            </a:r>
            <a:r>
              <a:rPr lang="en-GB" altLang="en-US" dirty="0"/>
              <a:t> destroying the “invaders”, once B-cells have identified them and have been activated after binding and signaling</a:t>
            </a:r>
            <a:r>
              <a:rPr lang="en-US" altLang="en-US" dirty="0"/>
              <a:t>.</a:t>
            </a:r>
            <a:endParaRPr lang="en-GB" altLang="en-US" dirty="0"/>
          </a:p>
          <a:p>
            <a:endParaRPr lang="en-GB" altLang="en-US" dirty="0"/>
          </a:p>
        </p:txBody>
      </p:sp>
      <p:sp>
        <p:nvSpPr>
          <p:cNvPr id="17412"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41589618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r>
              <a:rPr lang="en-AU" altLang="en-US" sz="4000" b="1">
                <a:solidFill>
                  <a:schemeClr val="tx2"/>
                </a:solidFill>
              </a:rPr>
              <a:t>B-Cells</a:t>
            </a:r>
            <a:endParaRPr lang="en-GB" altLang="en-US" sz="4000" b="1">
              <a:solidFill>
                <a:schemeClr val="tx2"/>
              </a:solidFill>
            </a:endParaRPr>
          </a:p>
        </p:txBody>
      </p:sp>
      <p:sp>
        <p:nvSpPr>
          <p:cNvPr id="18435" name="Content Placeholder 2"/>
          <p:cNvSpPr>
            <a:spLocks noGrp="1"/>
          </p:cNvSpPr>
          <p:nvPr>
            <p:ph idx="1"/>
          </p:nvPr>
        </p:nvSpPr>
        <p:spPr>
          <a:xfrm>
            <a:off x="4724400" y="1295400"/>
            <a:ext cx="3962400" cy="5375275"/>
          </a:xfrm>
        </p:spPr>
        <p:txBody>
          <a:bodyPr/>
          <a:lstStyle/>
          <a:p>
            <a:r>
              <a:rPr lang="en-GB" altLang="en-US" sz="2800" dirty="0"/>
              <a:t>Foreign bodies (e.g. invading bacteria, cancer cells) contain surface molecules called </a:t>
            </a:r>
            <a:r>
              <a:rPr lang="en-GB" altLang="en-US" sz="2800" b="1" dirty="0">
                <a:solidFill>
                  <a:srgbClr val="0000FF"/>
                </a:solidFill>
              </a:rPr>
              <a:t>antigens</a:t>
            </a:r>
            <a:r>
              <a:rPr lang="en-GB" altLang="en-US" sz="2800" dirty="0"/>
              <a:t>. </a:t>
            </a:r>
          </a:p>
          <a:p>
            <a:r>
              <a:rPr lang="en-GB" altLang="en-US" sz="2800" dirty="0"/>
              <a:t>Following stimulation by phagocytosis of the foreign body, B-cells develop into memory B cells or antibody-secreting </a:t>
            </a:r>
            <a:r>
              <a:rPr lang="en-GB" altLang="en-US" sz="2800" b="1" dirty="0">
                <a:solidFill>
                  <a:srgbClr val="0000FF"/>
                </a:solidFill>
              </a:rPr>
              <a:t>plasma cells</a:t>
            </a:r>
            <a:r>
              <a:rPr lang="en-GB" altLang="en-US" sz="2800" dirty="0"/>
              <a:t>. </a:t>
            </a:r>
          </a:p>
        </p:txBody>
      </p:sp>
      <p:pic>
        <p:nvPicPr>
          <p:cNvPr id="18436" name="Picture 3" descr="C:\Documents and Settings\user\My Documents\Textbook_Biomaterials\Figures in TIFF orJPG\Chap 19\B_cell_activ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295400"/>
            <a:ext cx="35814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3843649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0"/>
            <a:ext cx="9144000" cy="1943099"/>
            <a:chOff x="0" y="0"/>
            <a:chExt cx="9144000" cy="1943099"/>
          </a:xfrm>
        </p:grpSpPr>
        <p:sp>
          <p:nvSpPr>
            <p:cNvPr id="17" name="Freeform 16"/>
            <p:cNvSpPr/>
            <p:nvPr/>
          </p:nvSpPr>
          <p:spPr>
            <a:xfrm flipV="1">
              <a:off x="0" y="7758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8" name="Freeform 1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2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21" name="Group 20"/>
            <p:cNvGrpSpPr/>
            <p:nvPr/>
          </p:nvGrpSpPr>
          <p:grpSpPr>
            <a:xfrm>
              <a:off x="76200" y="76200"/>
              <a:ext cx="914400" cy="914400"/>
              <a:chOff x="76200" y="76200"/>
              <a:chExt cx="914400" cy="914400"/>
            </a:xfrm>
          </p:grpSpPr>
          <p:sp>
            <p:nvSpPr>
              <p:cNvPr id="22" name="Oval 2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6"/>
              <p:cNvGrpSpPr/>
              <p:nvPr/>
            </p:nvGrpSpPr>
            <p:grpSpPr>
              <a:xfrm>
                <a:off x="257629" y="297231"/>
                <a:ext cx="580571" cy="540969"/>
                <a:chOff x="-8229599" y="518558"/>
                <a:chExt cx="4571999" cy="4087423"/>
              </a:xfrm>
            </p:grpSpPr>
            <p:sp>
              <p:nvSpPr>
                <p:cNvPr id="2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5123" name="Content Placeholder 2"/>
          <p:cNvSpPr>
            <a:spLocks noGrp="1"/>
          </p:cNvSpPr>
          <p:nvPr>
            <p:ph idx="1"/>
          </p:nvPr>
        </p:nvSpPr>
        <p:spPr>
          <a:xfrm>
            <a:off x="304800" y="1447800"/>
            <a:ext cx="8229600" cy="477837"/>
          </a:xfrm>
        </p:spPr>
        <p:txBody>
          <a:bodyPr>
            <a:normAutofit lnSpcReduction="10000"/>
          </a:bodyPr>
          <a:lstStyle/>
          <a:p>
            <a:pPr algn="ctr" eaLnBrk="1" hangingPunct="1">
              <a:buFont typeface="Arial" charset="0"/>
              <a:buNone/>
            </a:pPr>
            <a:r>
              <a:rPr lang="en-US" sz="2800" dirty="0"/>
              <a:t>Keeping infectious agents out, or destroying them </a:t>
            </a:r>
          </a:p>
        </p:txBody>
      </p:sp>
      <p:pic>
        <p:nvPicPr>
          <p:cNvPr id="5124" name="Picture 5" descr="http://www.lestout.com/modules/article/images/lestout/article-skin-nonspecific-immune-system-defen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2057400"/>
            <a:ext cx="3668713"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4"/>
          <p:cNvSpPr>
            <a:spLocks noChangeArrowheads="1"/>
          </p:cNvSpPr>
          <p:nvPr/>
        </p:nvSpPr>
        <p:spPr bwMode="auto">
          <a:xfrm>
            <a:off x="568325" y="3810000"/>
            <a:ext cx="1336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rgbClr val="0070C0"/>
                </a:solidFill>
              </a:rPr>
              <a:t>www.lestout.com</a:t>
            </a:r>
          </a:p>
        </p:txBody>
      </p:sp>
      <p:pic>
        <p:nvPicPr>
          <p:cNvPr id="5126" name="Picture 6" descr="Immune cells www_associatedcontent_com_image_767379_index_html[questionmark]cat[equal]5.jpg"/>
          <p:cNvPicPr>
            <a:picLocks noChangeAspect="1"/>
          </p:cNvPicPr>
          <p:nvPr/>
        </p:nvPicPr>
        <p:blipFill>
          <a:blip r:embed="rId5">
            <a:lum bright="10000"/>
            <a:extLst>
              <a:ext uri="{28A0092B-C50C-407E-A947-70E740481C1C}">
                <a14:useLocalDpi xmlns:a14="http://schemas.microsoft.com/office/drawing/2010/main" val="0"/>
              </a:ext>
            </a:extLst>
          </a:blip>
          <a:srcRect t="23552" b="22568"/>
          <a:stretch>
            <a:fillRect/>
          </a:stretch>
        </p:blipFill>
        <p:spPr bwMode="auto">
          <a:xfrm>
            <a:off x="5513388" y="2057400"/>
            <a:ext cx="2478087"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7"/>
          <p:cNvSpPr>
            <a:spLocks noChangeArrowheads="1"/>
          </p:cNvSpPr>
          <p:nvPr/>
        </p:nvSpPr>
        <p:spPr bwMode="auto">
          <a:xfrm>
            <a:off x="5710238" y="3990975"/>
            <a:ext cx="2120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rgbClr val="0070C0"/>
                </a:solidFill>
              </a:rPr>
              <a:t>www.associatedcontent.com</a:t>
            </a:r>
          </a:p>
        </p:txBody>
      </p:sp>
      <p:sp>
        <p:nvSpPr>
          <p:cNvPr id="5128" name="TextBox 8"/>
          <p:cNvSpPr txBox="1">
            <a:spLocks noChangeArrowheads="1"/>
          </p:cNvSpPr>
          <p:nvPr/>
        </p:nvSpPr>
        <p:spPr bwMode="auto">
          <a:xfrm>
            <a:off x="5340350" y="3657600"/>
            <a:ext cx="283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i="1" dirty="0"/>
              <a:t>White blood cells in blood</a:t>
            </a:r>
          </a:p>
        </p:txBody>
      </p:sp>
      <p:pic>
        <p:nvPicPr>
          <p:cNvPr id="5129" name="Picture 9" descr="www_mansfield_edu_`mcb_images_macrophage_gif.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343400"/>
            <a:ext cx="24765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Rectangle 10"/>
          <p:cNvSpPr>
            <a:spLocks noChangeArrowheads="1"/>
          </p:cNvSpPr>
          <p:nvPr/>
        </p:nvSpPr>
        <p:spPr bwMode="auto">
          <a:xfrm>
            <a:off x="5970270" y="6504801"/>
            <a:ext cx="15735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solidFill>
                  <a:srgbClr val="0070C0"/>
                </a:solidFill>
              </a:rPr>
              <a:t>www.mansfield.edu</a:t>
            </a:r>
          </a:p>
        </p:txBody>
      </p:sp>
      <p:sp>
        <p:nvSpPr>
          <p:cNvPr id="5131" name="TextBox 11"/>
          <p:cNvSpPr txBox="1">
            <a:spLocks noChangeArrowheads="1"/>
          </p:cNvSpPr>
          <p:nvPr/>
        </p:nvSpPr>
        <p:spPr bwMode="auto">
          <a:xfrm>
            <a:off x="5341938" y="6248400"/>
            <a:ext cx="283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i="1" dirty="0"/>
              <a:t>Macrophage and bacteria</a:t>
            </a:r>
          </a:p>
        </p:txBody>
      </p:sp>
      <p:sp>
        <p:nvSpPr>
          <p:cNvPr id="5132" name="Rectangle 12"/>
          <p:cNvSpPr>
            <a:spLocks noChangeArrowheads="1"/>
          </p:cNvSpPr>
          <p:nvPr/>
        </p:nvSpPr>
        <p:spPr bwMode="auto">
          <a:xfrm>
            <a:off x="3006725" y="6451600"/>
            <a:ext cx="1987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srgbClr val="0070C0"/>
                </a:solidFill>
              </a:rPr>
              <a:t>http://www.fess.com.au</a:t>
            </a:r>
          </a:p>
        </p:txBody>
      </p:sp>
      <p:pic>
        <p:nvPicPr>
          <p:cNvPr id="5133" name="Picture 15" descr="http://www.web-books.com/eLibrary/Medicine/Physiology/Respiratory/no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25" y="4343400"/>
            <a:ext cx="320040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3" descr="http://www.fess.com.au/UserFiles/Image/Muc%20Flow/ClearNos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2450" y="5638800"/>
            <a:ext cx="16017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Rectangle 14"/>
          <p:cNvSpPr>
            <a:spLocks noChangeArrowheads="1"/>
          </p:cNvSpPr>
          <p:nvPr/>
        </p:nvSpPr>
        <p:spPr bwMode="auto">
          <a:xfrm>
            <a:off x="396875" y="6019800"/>
            <a:ext cx="2651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rgbClr val="0070C0"/>
                </a:solidFill>
              </a:rPr>
              <a:t>http://www.web-books.com/eLibrary/</a:t>
            </a:r>
          </a:p>
        </p:txBody>
      </p:sp>
      <p:sp>
        <p:nvSpPr>
          <p:cNvPr id="2" name="Slide Number Placeholder 1"/>
          <p:cNvSpPr>
            <a:spLocks noGrp="1"/>
          </p:cNvSpPr>
          <p:nvPr>
            <p:ph type="sldNum" sz="quarter" idx="12"/>
          </p:nvPr>
        </p:nvSpPr>
        <p:spPr/>
        <p:txBody>
          <a:bodyPr/>
          <a:lstStyle/>
          <a:p>
            <a:fld id="{52B1C111-4C10-4989-AC3D-144C30367AE1}" type="slidenum">
              <a:rPr lang="en-US" smtClean="0"/>
              <a:t>3</a:t>
            </a:fld>
            <a:endParaRPr lang="en-US"/>
          </a:p>
        </p:txBody>
      </p:sp>
    </p:spTree>
    <p:extLst>
      <p:ext uri="{BB962C8B-B14F-4D97-AF65-F5344CB8AC3E}">
        <p14:creationId xmlns:p14="http://schemas.microsoft.com/office/powerpoint/2010/main" val="1122783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28600"/>
            <a:ext cx="8229600" cy="1143000"/>
          </a:xfrm>
        </p:spPr>
        <p:txBody>
          <a:bodyPr/>
          <a:lstStyle/>
          <a:p>
            <a:r>
              <a:rPr lang="en-AU" altLang="en-US" sz="4000" b="1">
                <a:solidFill>
                  <a:schemeClr val="tx2"/>
                </a:solidFill>
              </a:rPr>
              <a:t>Antibody</a:t>
            </a:r>
            <a:endParaRPr lang="en-GB" altLang="en-US" sz="4000" b="1">
              <a:solidFill>
                <a:schemeClr val="tx2"/>
              </a:solidFill>
            </a:endParaRPr>
          </a:p>
        </p:txBody>
      </p:sp>
      <p:sp>
        <p:nvSpPr>
          <p:cNvPr id="19459"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
        <p:nvSpPr>
          <p:cNvPr id="19460" name="Content Placeholder 2"/>
          <p:cNvSpPr txBox="1">
            <a:spLocks/>
          </p:cNvSpPr>
          <p:nvPr/>
        </p:nvSpPr>
        <p:spPr bwMode="auto">
          <a:xfrm>
            <a:off x="4572000" y="1219200"/>
            <a:ext cx="39624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GB" altLang="en-US" sz="2800"/>
              <a:t>Plasma cells produce a Y-shaped protein called an </a:t>
            </a:r>
            <a:r>
              <a:rPr lang="en-GB" altLang="en-US" sz="2800" b="1">
                <a:solidFill>
                  <a:srgbClr val="0000FF"/>
                </a:solidFill>
              </a:rPr>
              <a:t>antibody</a:t>
            </a:r>
            <a:r>
              <a:rPr lang="en-GB" altLang="en-US" sz="2800"/>
              <a:t> (Ab), also known as an </a:t>
            </a:r>
            <a:r>
              <a:rPr lang="en-GB" altLang="en-US" sz="2800" b="1">
                <a:solidFill>
                  <a:srgbClr val="0000FF"/>
                </a:solidFill>
              </a:rPr>
              <a:t>immunoglobulin </a:t>
            </a:r>
            <a:r>
              <a:rPr lang="en-GB" altLang="en-US" sz="2800"/>
              <a:t>(Ig). </a:t>
            </a:r>
          </a:p>
          <a:p>
            <a:r>
              <a:rPr lang="en-GB" altLang="en-US" sz="2800"/>
              <a:t>Antibodies are specialized to recognize and bind to the specific antigens, which act as a tag that other leukocytes can recognise. </a:t>
            </a:r>
          </a:p>
          <a:p>
            <a:endParaRPr lang="en-GB" altLang="en-US" sz="2800"/>
          </a:p>
        </p:txBody>
      </p:sp>
      <p:pic>
        <p:nvPicPr>
          <p:cNvPr id="1946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39888"/>
            <a:ext cx="4016375"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324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136" y="152400"/>
            <a:ext cx="6709464"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304800" y="136849"/>
            <a:ext cx="3200400" cy="715962"/>
          </a:xfrm>
        </p:spPr>
        <p:txBody>
          <a:bodyPr>
            <a:normAutofit/>
          </a:bodyPr>
          <a:lstStyle/>
          <a:p>
            <a:r>
              <a:rPr lang="en-US" sz="3600" dirty="0"/>
              <a:t>Antibody</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12.6,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Slide Number Placeholder 1"/>
          <p:cNvSpPr>
            <a:spLocks noGrp="1"/>
          </p:cNvSpPr>
          <p:nvPr>
            <p:ph type="sldNum" sz="quarter" idx="12"/>
          </p:nvPr>
        </p:nvSpPr>
        <p:spPr/>
        <p:txBody>
          <a:bodyPr/>
          <a:lstStyle/>
          <a:p>
            <a:fld id="{EC60E923-2B32-4D95-91D7-46453B25A98D}" type="slidenum">
              <a:rPr lang="en-US" smtClean="0"/>
              <a:t>31</a:t>
            </a:fld>
            <a:endParaRPr lang="en-US"/>
          </a:p>
        </p:txBody>
      </p:sp>
      <p:sp>
        <p:nvSpPr>
          <p:cNvPr id="3" name="TextBox 2"/>
          <p:cNvSpPr txBox="1"/>
          <p:nvPr/>
        </p:nvSpPr>
        <p:spPr>
          <a:xfrm>
            <a:off x="8153400" y="1295400"/>
            <a:ext cx="914400" cy="369332"/>
          </a:xfrm>
          <a:prstGeom prst="rect">
            <a:avLst/>
          </a:prstGeom>
          <a:noFill/>
        </p:spPr>
        <p:txBody>
          <a:bodyPr wrap="square" rtlCol="0">
            <a:spAutoFit/>
          </a:bodyPr>
          <a:lstStyle/>
          <a:p>
            <a:r>
              <a:rPr lang="en-US" dirty="0">
                <a:solidFill>
                  <a:srgbClr val="0070C0"/>
                </a:solidFill>
              </a:rPr>
              <a:t>or (F</a:t>
            </a:r>
            <a:r>
              <a:rPr lang="en-US" baseline="-25000" dirty="0">
                <a:solidFill>
                  <a:srgbClr val="0070C0"/>
                </a:solidFill>
              </a:rPr>
              <a:t>ab</a:t>
            </a:r>
            <a:r>
              <a:rPr lang="en-US" dirty="0">
                <a:solidFill>
                  <a:srgbClr val="0070C0"/>
                </a:solidFill>
              </a:rPr>
              <a:t>)</a:t>
            </a:r>
          </a:p>
        </p:txBody>
      </p:sp>
      <p:sp>
        <p:nvSpPr>
          <p:cNvPr id="5" name="TextBox 4"/>
          <p:cNvSpPr txBox="1"/>
          <p:nvPr/>
        </p:nvSpPr>
        <p:spPr>
          <a:xfrm>
            <a:off x="279918" y="2813535"/>
            <a:ext cx="2615682" cy="3323987"/>
          </a:xfrm>
          <a:prstGeom prst="rect">
            <a:avLst/>
          </a:prstGeom>
          <a:noFill/>
        </p:spPr>
        <p:txBody>
          <a:bodyPr wrap="square" rtlCol="0">
            <a:spAutoFit/>
          </a:bodyPr>
          <a:lstStyle/>
          <a:p>
            <a:pPr>
              <a:spcAft>
                <a:spcPts val="600"/>
              </a:spcAft>
            </a:pPr>
            <a:r>
              <a:rPr lang="en-US" sz="2000" b="1" i="1" dirty="0">
                <a:solidFill>
                  <a:srgbClr val="0070C0"/>
                </a:solidFill>
              </a:rPr>
              <a:t>Variable portion is also called F</a:t>
            </a:r>
            <a:r>
              <a:rPr lang="en-US" sz="2000" b="1" i="1" baseline="-25000" dirty="0">
                <a:solidFill>
                  <a:srgbClr val="0070C0"/>
                </a:solidFill>
              </a:rPr>
              <a:t>ab</a:t>
            </a:r>
            <a:r>
              <a:rPr lang="en-US" sz="2000" b="1" i="1" dirty="0">
                <a:solidFill>
                  <a:srgbClr val="0070C0"/>
                </a:solidFill>
              </a:rPr>
              <a:t> </a:t>
            </a:r>
            <a:r>
              <a:rPr lang="en-US" sz="2000" i="1" dirty="0">
                <a:solidFill>
                  <a:srgbClr val="0070C0"/>
                </a:solidFill>
              </a:rPr>
              <a:t>(fragment antigen binding)</a:t>
            </a:r>
          </a:p>
          <a:p>
            <a:pPr>
              <a:spcAft>
                <a:spcPts val="600"/>
              </a:spcAft>
            </a:pPr>
            <a:r>
              <a:rPr lang="en-US" sz="2000" dirty="0"/>
              <a:t>Its structure is determined by rearrangement of genetic code</a:t>
            </a:r>
          </a:p>
          <a:p>
            <a:pPr>
              <a:spcAft>
                <a:spcPts val="600"/>
              </a:spcAft>
            </a:pPr>
            <a:r>
              <a:rPr lang="en-US" sz="2000" dirty="0"/>
              <a:t>Specific structure leads to specific binding of epitope</a:t>
            </a:r>
          </a:p>
        </p:txBody>
      </p:sp>
    </p:spTree>
    <p:extLst>
      <p:ext uri="{BB962C8B-B14F-4D97-AF65-F5344CB8AC3E}">
        <p14:creationId xmlns:p14="http://schemas.microsoft.com/office/powerpoint/2010/main" val="1412292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6798888" cy="642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6477000" y="274638"/>
            <a:ext cx="2209800" cy="1143000"/>
          </a:xfrm>
        </p:spPr>
        <p:txBody>
          <a:bodyPr>
            <a:normAutofit fontScale="90000"/>
          </a:bodyPr>
          <a:lstStyle/>
          <a:p>
            <a:r>
              <a:rPr lang="en-US" sz="3600" dirty="0"/>
              <a:t>Classes of antibodies</a:t>
            </a:r>
          </a:p>
        </p:txBody>
      </p:sp>
      <p:sp>
        <p:nvSpPr>
          <p:cNvPr id="6" name="TextBox 5"/>
          <p:cNvSpPr txBox="1"/>
          <p:nvPr/>
        </p:nvSpPr>
        <p:spPr>
          <a:xfrm>
            <a:off x="76200" y="6581001"/>
            <a:ext cx="4495800" cy="276999"/>
          </a:xfrm>
          <a:prstGeom prst="rect">
            <a:avLst/>
          </a:prstGeom>
          <a:noFill/>
        </p:spPr>
        <p:txBody>
          <a:bodyPr wrap="square" rtlCol="0">
            <a:spAutoFit/>
          </a:bodyPr>
          <a:lstStyle/>
          <a:p>
            <a:r>
              <a:rPr lang="en-US" sz="1200" dirty="0">
                <a:solidFill>
                  <a:schemeClr val="tx1">
                    <a:lumMod val="75000"/>
                    <a:lumOff val="25000"/>
                  </a:schemeClr>
                </a:solidFill>
              </a:rPr>
              <a:t>Fig. 12.7,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Slide Number Placeholder 1"/>
          <p:cNvSpPr>
            <a:spLocks noGrp="1"/>
          </p:cNvSpPr>
          <p:nvPr>
            <p:ph type="sldNum" sz="quarter" idx="12"/>
          </p:nvPr>
        </p:nvSpPr>
        <p:spPr/>
        <p:txBody>
          <a:bodyPr/>
          <a:lstStyle/>
          <a:p>
            <a:fld id="{EC60E923-2B32-4D95-91D7-46453B25A98D}" type="slidenum">
              <a:rPr lang="en-US" smtClean="0"/>
              <a:t>32</a:t>
            </a:fld>
            <a:endParaRPr lang="en-US"/>
          </a:p>
        </p:txBody>
      </p:sp>
      <p:sp>
        <p:nvSpPr>
          <p:cNvPr id="3" name="TextBox 2"/>
          <p:cNvSpPr txBox="1"/>
          <p:nvPr/>
        </p:nvSpPr>
        <p:spPr>
          <a:xfrm>
            <a:off x="2514600" y="4724400"/>
            <a:ext cx="1391816" cy="646331"/>
          </a:xfrm>
          <a:prstGeom prst="rect">
            <a:avLst/>
          </a:prstGeom>
          <a:noFill/>
        </p:spPr>
        <p:txBody>
          <a:bodyPr wrap="square" rtlCol="0">
            <a:spAutoFit/>
          </a:bodyPr>
          <a:lstStyle/>
          <a:p>
            <a:r>
              <a:rPr lang="en-US" dirty="0">
                <a:solidFill>
                  <a:srgbClr val="0070C0"/>
                </a:solidFill>
              </a:rPr>
              <a:t>binds up to 10 antigens</a:t>
            </a:r>
          </a:p>
        </p:txBody>
      </p:sp>
      <p:sp>
        <p:nvSpPr>
          <p:cNvPr id="7" name="TextBox 6"/>
          <p:cNvSpPr txBox="1"/>
          <p:nvPr/>
        </p:nvSpPr>
        <p:spPr>
          <a:xfrm>
            <a:off x="208384" y="1182469"/>
            <a:ext cx="1391816" cy="646331"/>
          </a:xfrm>
          <a:prstGeom prst="rect">
            <a:avLst/>
          </a:prstGeom>
          <a:noFill/>
        </p:spPr>
        <p:txBody>
          <a:bodyPr wrap="square" rtlCol="0">
            <a:spAutoFit/>
          </a:bodyPr>
          <a:lstStyle/>
          <a:p>
            <a:r>
              <a:rPr lang="en-US" dirty="0">
                <a:solidFill>
                  <a:srgbClr val="0070C0"/>
                </a:solidFill>
              </a:rPr>
              <a:t>binds up to 2 antigens</a:t>
            </a:r>
          </a:p>
        </p:txBody>
      </p:sp>
      <p:sp>
        <p:nvSpPr>
          <p:cNvPr id="8" name="TextBox 7"/>
          <p:cNvSpPr txBox="1"/>
          <p:nvPr/>
        </p:nvSpPr>
        <p:spPr>
          <a:xfrm>
            <a:off x="76200" y="3316069"/>
            <a:ext cx="1391816" cy="646331"/>
          </a:xfrm>
          <a:prstGeom prst="rect">
            <a:avLst/>
          </a:prstGeom>
          <a:noFill/>
        </p:spPr>
        <p:txBody>
          <a:bodyPr wrap="square" rtlCol="0">
            <a:spAutoFit/>
          </a:bodyPr>
          <a:lstStyle/>
          <a:p>
            <a:r>
              <a:rPr lang="en-US" dirty="0">
                <a:solidFill>
                  <a:srgbClr val="0070C0"/>
                </a:solidFill>
              </a:rPr>
              <a:t>binds up to 4 antigens</a:t>
            </a:r>
          </a:p>
        </p:txBody>
      </p:sp>
      <p:sp>
        <p:nvSpPr>
          <p:cNvPr id="5" name="TextBox 4"/>
          <p:cNvSpPr txBox="1"/>
          <p:nvPr/>
        </p:nvSpPr>
        <p:spPr>
          <a:xfrm>
            <a:off x="7162800" y="1828800"/>
            <a:ext cx="1828800" cy="3570208"/>
          </a:xfrm>
          <a:prstGeom prst="rect">
            <a:avLst/>
          </a:prstGeom>
          <a:noFill/>
        </p:spPr>
        <p:txBody>
          <a:bodyPr wrap="square" rtlCol="0">
            <a:spAutoFit/>
          </a:bodyPr>
          <a:lstStyle/>
          <a:p>
            <a:r>
              <a:rPr lang="en-US" dirty="0"/>
              <a:t>“</a:t>
            </a:r>
            <a:r>
              <a:rPr lang="en-US" dirty="0">
                <a:latin typeface="Century" pitchFamily="18" charset="0"/>
              </a:rPr>
              <a:t>I</a:t>
            </a:r>
            <a:r>
              <a:rPr lang="en-US" dirty="0"/>
              <a:t>g” means immunoglobulin and the capital letter after </a:t>
            </a:r>
            <a:r>
              <a:rPr lang="en-US" dirty="0">
                <a:latin typeface="Century" pitchFamily="18" charset="0"/>
              </a:rPr>
              <a:t>I</a:t>
            </a:r>
            <a:r>
              <a:rPr lang="en-US" dirty="0"/>
              <a:t>g identifies the class </a:t>
            </a:r>
          </a:p>
          <a:p>
            <a:endParaRPr lang="en-US" dirty="0"/>
          </a:p>
          <a:p>
            <a:r>
              <a:rPr lang="en-US" dirty="0"/>
              <a:t>75% are </a:t>
            </a:r>
            <a:r>
              <a:rPr lang="en-US" dirty="0">
                <a:latin typeface="Century" pitchFamily="18" charset="0"/>
              </a:rPr>
              <a:t>I</a:t>
            </a:r>
            <a:r>
              <a:rPr lang="en-US" dirty="0"/>
              <a:t>gG</a:t>
            </a:r>
          </a:p>
          <a:p>
            <a:pPr>
              <a:spcBef>
                <a:spcPts val="1200"/>
              </a:spcBef>
            </a:pPr>
            <a:r>
              <a:rPr lang="en-US" dirty="0" err="1">
                <a:latin typeface="Century" pitchFamily="18" charset="0"/>
              </a:rPr>
              <a:t>I</a:t>
            </a:r>
            <a:r>
              <a:rPr lang="en-US" dirty="0" err="1"/>
              <a:t>gE</a:t>
            </a:r>
            <a:r>
              <a:rPr lang="en-US" dirty="0"/>
              <a:t> are involved in allergies</a:t>
            </a:r>
          </a:p>
          <a:p>
            <a:endParaRPr lang="en-US" dirty="0"/>
          </a:p>
          <a:p>
            <a:endParaRPr lang="en-US" dirty="0"/>
          </a:p>
        </p:txBody>
      </p:sp>
      <p:sp>
        <p:nvSpPr>
          <p:cNvPr id="10" name="Rectangle 9"/>
          <p:cNvSpPr/>
          <p:nvPr/>
        </p:nvSpPr>
        <p:spPr>
          <a:xfrm>
            <a:off x="173644" y="1200834"/>
            <a:ext cx="1294372" cy="627966"/>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51288" y="1667217"/>
            <a:ext cx="2040312" cy="2422184"/>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9728" y="114300"/>
            <a:ext cx="1395972" cy="2197100"/>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97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7788" y="46038"/>
            <a:ext cx="8229600" cy="838200"/>
          </a:xfrm>
        </p:spPr>
        <p:txBody>
          <a:bodyPr/>
          <a:lstStyle/>
          <a:p>
            <a:r>
              <a:rPr lang="en-US" altLang="en-US" sz="4000" b="1">
                <a:solidFill>
                  <a:schemeClr val="tx2"/>
                </a:solidFill>
              </a:rPr>
              <a:t>T Cells: </a:t>
            </a:r>
            <a:r>
              <a:rPr lang="en-GB" altLang="en-US" sz="4000" b="1" dirty="0">
                <a:solidFill>
                  <a:schemeClr val="tx2"/>
                </a:solidFill>
              </a:rPr>
              <a:t>T Lymphocytes</a:t>
            </a:r>
          </a:p>
        </p:txBody>
      </p:sp>
      <p:sp>
        <p:nvSpPr>
          <p:cNvPr id="21507" name="Content Placeholder 2"/>
          <p:cNvSpPr>
            <a:spLocks noGrp="1"/>
          </p:cNvSpPr>
          <p:nvPr>
            <p:ph idx="1"/>
          </p:nvPr>
        </p:nvSpPr>
        <p:spPr>
          <a:xfrm>
            <a:off x="4343400" y="1447800"/>
            <a:ext cx="4572000" cy="5029200"/>
          </a:xfrm>
        </p:spPr>
        <p:txBody>
          <a:bodyPr/>
          <a:lstStyle/>
          <a:p>
            <a:r>
              <a:rPr lang="en-GB" altLang="en-US" sz="2800" b="1" dirty="0">
                <a:solidFill>
                  <a:srgbClr val="0000FF"/>
                </a:solidFill>
              </a:rPr>
              <a:t>Cytotoxic T lymphocytes </a:t>
            </a:r>
            <a:r>
              <a:rPr lang="en-GB" altLang="en-US" sz="2800" dirty="0"/>
              <a:t>are involved in directly killing malignant tumour cells, virus-infected cells and transplanted cells. </a:t>
            </a:r>
          </a:p>
          <a:p>
            <a:r>
              <a:rPr lang="en-GB" altLang="en-US" sz="2800" dirty="0"/>
              <a:t>They basically treat these cells as not belonging to the body, and therefore the same as foreign bodies.</a:t>
            </a:r>
          </a:p>
        </p:txBody>
      </p:sp>
      <p:sp>
        <p:nvSpPr>
          <p:cNvPr id="21508" name="Text Box 5"/>
          <p:cNvSpPr txBox="1">
            <a:spLocks noChangeArrowheads="1"/>
          </p:cNvSpPr>
          <p:nvPr/>
        </p:nvSpPr>
        <p:spPr bwMode="auto">
          <a:xfrm>
            <a:off x="5943600" y="-31750"/>
            <a:ext cx="320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III Interaction between implant and body</a:t>
            </a:r>
          </a:p>
        </p:txBody>
      </p:sp>
      <p:pic>
        <p:nvPicPr>
          <p:cNvPr id="21509" name="Picture 4" descr="C:\Documents and Settings\user\My Documents\Textbook_Biomaterials\Figures in TIFF orJPG\Chap 19\19-3_2000px-T_cell_activation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6138"/>
            <a:ext cx="3735388"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95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533400"/>
            <a:ext cx="8229600" cy="1143000"/>
          </a:xfrm>
        </p:spPr>
        <p:txBody>
          <a:bodyPr/>
          <a:lstStyle/>
          <a:p>
            <a:r>
              <a:rPr lang="en-US" altLang="en-US" sz="4000" b="1">
                <a:solidFill>
                  <a:schemeClr val="tx2"/>
                </a:solidFill>
              </a:rPr>
              <a:t>B and T Cells Work Together</a:t>
            </a:r>
            <a:endParaRPr lang="en-GB" altLang="en-US" sz="4000"/>
          </a:p>
        </p:txBody>
      </p:sp>
      <p:sp>
        <p:nvSpPr>
          <p:cNvPr id="22531" name="Content Placeholder 2"/>
          <p:cNvSpPr>
            <a:spLocks noGrp="1"/>
          </p:cNvSpPr>
          <p:nvPr>
            <p:ph idx="1"/>
          </p:nvPr>
        </p:nvSpPr>
        <p:spPr>
          <a:xfrm>
            <a:off x="457200" y="1905000"/>
            <a:ext cx="8229600" cy="3581400"/>
          </a:xfrm>
        </p:spPr>
        <p:txBody>
          <a:bodyPr>
            <a:normAutofit lnSpcReduction="10000"/>
          </a:bodyPr>
          <a:lstStyle/>
          <a:p>
            <a:r>
              <a:rPr lang="en-US" altLang="en-US" dirty="0"/>
              <a:t>Although B-cells recognize and tag an antigen, they are not capable of destroying it. </a:t>
            </a:r>
          </a:p>
          <a:p>
            <a:endParaRPr lang="en-US" altLang="en-US" dirty="0"/>
          </a:p>
          <a:p>
            <a:r>
              <a:rPr lang="en-US" altLang="en-US" dirty="0"/>
              <a:t>The job of the cytotoxic T lymphocytes (called "</a:t>
            </a:r>
            <a:r>
              <a:rPr lang="en-US" altLang="en-US" b="1" dirty="0">
                <a:solidFill>
                  <a:srgbClr val="0000FF"/>
                </a:solidFill>
              </a:rPr>
              <a:t>killer cells</a:t>
            </a:r>
            <a:r>
              <a:rPr lang="en-US" altLang="en-US" dirty="0"/>
              <a:t>") is to destroy antigens that have been </a:t>
            </a:r>
            <a:r>
              <a:rPr lang="en-US" altLang="en-US" b="1" dirty="0">
                <a:solidFill>
                  <a:srgbClr val="0000FF"/>
                </a:solidFill>
              </a:rPr>
              <a:t>tagged</a:t>
            </a:r>
            <a:r>
              <a:rPr lang="en-US" altLang="en-US" dirty="0"/>
              <a:t> with antibodies or cells that have been infected or somehow changed. </a:t>
            </a:r>
          </a:p>
        </p:txBody>
      </p:sp>
      <p:sp>
        <p:nvSpPr>
          <p:cNvPr id="22532"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26981473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Cytokines in innate and adaptive systems</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Table 12.1,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61883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60E923-2B32-4D95-91D7-46453B25A98D}" type="slidenum">
              <a:rPr lang="en-US" smtClean="0"/>
              <a:t>35</a:t>
            </a:fld>
            <a:endParaRPr lang="en-US"/>
          </a:p>
        </p:txBody>
      </p:sp>
      <p:sp>
        <p:nvSpPr>
          <p:cNvPr id="3" name="TextBox 2"/>
          <p:cNvSpPr txBox="1"/>
          <p:nvPr/>
        </p:nvSpPr>
        <p:spPr>
          <a:xfrm>
            <a:off x="228600" y="4267200"/>
            <a:ext cx="8458200" cy="830997"/>
          </a:xfrm>
          <a:prstGeom prst="rect">
            <a:avLst/>
          </a:prstGeom>
          <a:noFill/>
        </p:spPr>
        <p:txBody>
          <a:bodyPr wrap="square" rtlCol="0">
            <a:spAutoFit/>
          </a:bodyPr>
          <a:lstStyle/>
          <a:p>
            <a:r>
              <a:rPr lang="en-US" sz="2400" dirty="0">
                <a:solidFill>
                  <a:srgbClr val="0070C0"/>
                </a:solidFill>
              </a:rPr>
              <a:t>What cytokines allow the innate immune system to communicate with the adaptive immune system, and vice versa?</a:t>
            </a:r>
          </a:p>
        </p:txBody>
      </p:sp>
      <p:sp>
        <p:nvSpPr>
          <p:cNvPr id="7" name="TextBox 6"/>
          <p:cNvSpPr txBox="1"/>
          <p:nvPr/>
        </p:nvSpPr>
        <p:spPr>
          <a:xfrm rot="21005667">
            <a:off x="5307652" y="5101081"/>
            <a:ext cx="3293092" cy="1323439"/>
          </a:xfrm>
          <a:prstGeom prst="rect">
            <a:avLst/>
          </a:prstGeom>
          <a:solidFill>
            <a:schemeClr val="bg1"/>
          </a:solidFill>
        </p:spPr>
        <p:txBody>
          <a:bodyPr wrap="square" rtlCol="0">
            <a:spAutoFit/>
          </a:bodyPr>
          <a:lstStyle/>
          <a:p>
            <a:pPr algn="ctr"/>
            <a:r>
              <a:rPr lang="en-US" sz="1600" dirty="0">
                <a:solidFill>
                  <a:srgbClr val="2408F6"/>
                </a:solidFill>
              </a:rPr>
              <a:t>Know that cytokines are important signaling molecules in inflammation and wound healing. </a:t>
            </a:r>
            <a:r>
              <a:rPr lang="en-US" sz="1600" dirty="0">
                <a:solidFill>
                  <a:schemeClr val="accent6">
                    <a:lumMod val="75000"/>
                  </a:schemeClr>
                </a:solidFill>
              </a:rPr>
              <a:t>You do </a:t>
            </a:r>
            <a:r>
              <a:rPr lang="en-US" sz="1600" b="1" i="1" dirty="0">
                <a:solidFill>
                  <a:schemeClr val="accent6">
                    <a:lumMod val="75000"/>
                  </a:schemeClr>
                </a:solidFill>
              </a:rPr>
              <a:t>not</a:t>
            </a:r>
            <a:r>
              <a:rPr lang="en-US" sz="1600" dirty="0">
                <a:solidFill>
                  <a:schemeClr val="accent6">
                    <a:lumMod val="75000"/>
                  </a:schemeClr>
                </a:solidFill>
              </a:rPr>
              <a:t> need to memorize the specific numbers/names in the table. </a:t>
            </a:r>
          </a:p>
        </p:txBody>
      </p:sp>
    </p:spTree>
    <p:extLst>
      <p:ext uri="{BB962C8B-B14F-4D97-AF65-F5344CB8AC3E}">
        <p14:creationId xmlns:p14="http://schemas.microsoft.com/office/powerpoint/2010/main" val="2134358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Recognition of MHC molecules by T cells</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12.3,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75772" cy="300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60E923-2B32-4D95-91D7-46453B25A98D}" type="slidenum">
              <a:rPr lang="en-US" smtClean="0"/>
              <a:t>36</a:t>
            </a:fld>
            <a:endParaRPr lang="en-US"/>
          </a:p>
        </p:txBody>
      </p:sp>
      <p:sp>
        <p:nvSpPr>
          <p:cNvPr id="3" name="TextBox 2"/>
          <p:cNvSpPr txBox="1"/>
          <p:nvPr/>
        </p:nvSpPr>
        <p:spPr>
          <a:xfrm>
            <a:off x="2324100" y="4724400"/>
            <a:ext cx="2438400" cy="584775"/>
          </a:xfrm>
          <a:prstGeom prst="rect">
            <a:avLst/>
          </a:prstGeom>
          <a:solidFill>
            <a:schemeClr val="bg1"/>
          </a:solidFill>
        </p:spPr>
        <p:txBody>
          <a:bodyPr wrap="square" rtlCol="0">
            <a:spAutoFit/>
          </a:bodyPr>
          <a:lstStyle/>
          <a:p>
            <a:r>
              <a:rPr lang="en-US" sz="1600" dirty="0">
                <a:latin typeface="Times New Roman" pitchFamily="18" charset="0"/>
                <a:cs typeface="Times New Roman" pitchFamily="18" charset="0"/>
              </a:rPr>
              <a:t>Altered self cell: (virus-infected cell or cancer cell)</a:t>
            </a:r>
          </a:p>
        </p:txBody>
      </p:sp>
      <p:sp>
        <p:nvSpPr>
          <p:cNvPr id="7" name="TextBox 6"/>
          <p:cNvSpPr txBox="1"/>
          <p:nvPr/>
        </p:nvSpPr>
        <p:spPr>
          <a:xfrm>
            <a:off x="6019800" y="4701062"/>
            <a:ext cx="1752600" cy="584775"/>
          </a:xfrm>
          <a:prstGeom prst="rect">
            <a:avLst/>
          </a:prstGeom>
          <a:solidFill>
            <a:schemeClr val="bg1"/>
          </a:solidFill>
        </p:spPr>
        <p:txBody>
          <a:bodyPr wrap="square" rtlCol="0">
            <a:spAutoFit/>
          </a:bodyPr>
          <a:lstStyle/>
          <a:p>
            <a:r>
              <a:rPr lang="en-US" sz="1600" dirty="0">
                <a:latin typeface="Times New Roman" pitchFamily="18" charset="0"/>
                <a:cs typeface="Times New Roman" pitchFamily="18" charset="0"/>
              </a:rPr>
              <a:t>Antigen presenting cell (APC)</a:t>
            </a:r>
          </a:p>
        </p:txBody>
      </p:sp>
      <p:sp>
        <p:nvSpPr>
          <p:cNvPr id="8" name="TextBox 7"/>
          <p:cNvSpPr txBox="1"/>
          <p:nvPr/>
        </p:nvSpPr>
        <p:spPr>
          <a:xfrm>
            <a:off x="6409267" y="5309175"/>
            <a:ext cx="1752600" cy="1077218"/>
          </a:xfrm>
          <a:prstGeom prst="rect">
            <a:avLst/>
          </a:prstGeom>
          <a:solidFill>
            <a:schemeClr val="bg1"/>
          </a:solidFill>
        </p:spPr>
        <p:txBody>
          <a:bodyPr wrap="square" rtlCol="0">
            <a:spAutoFit/>
          </a:bodyPr>
          <a:lstStyle/>
          <a:p>
            <a:r>
              <a:rPr lang="en-US" sz="1600" dirty="0">
                <a:latin typeface="Times New Roman" pitchFamily="18" charset="0"/>
                <a:cs typeface="Times New Roman" pitchFamily="18" charset="0"/>
              </a:rPr>
              <a:t>APCs:</a:t>
            </a:r>
          </a:p>
          <a:p>
            <a:r>
              <a:rPr lang="en-US" sz="1600" dirty="0">
                <a:latin typeface="Times New Roman" pitchFamily="18" charset="0"/>
                <a:cs typeface="Times New Roman" pitchFamily="18" charset="0"/>
              </a:rPr>
              <a:t>Macrophages</a:t>
            </a:r>
          </a:p>
          <a:p>
            <a:r>
              <a:rPr lang="en-US" sz="1600" dirty="0">
                <a:latin typeface="Times New Roman" pitchFamily="18" charset="0"/>
                <a:cs typeface="Times New Roman" pitchFamily="18" charset="0"/>
              </a:rPr>
              <a:t>Dendritic cells</a:t>
            </a:r>
          </a:p>
          <a:p>
            <a:r>
              <a:rPr lang="en-US" sz="1600" dirty="0">
                <a:latin typeface="Times New Roman" pitchFamily="18" charset="0"/>
                <a:cs typeface="Times New Roman" pitchFamily="18" charset="0"/>
              </a:rPr>
              <a:t>B lymphocytes</a:t>
            </a:r>
          </a:p>
        </p:txBody>
      </p:sp>
      <p:sp>
        <p:nvSpPr>
          <p:cNvPr id="9" name="TextBox 8"/>
          <p:cNvSpPr txBox="1"/>
          <p:nvPr/>
        </p:nvSpPr>
        <p:spPr>
          <a:xfrm rot="19380066">
            <a:off x="212005" y="4794935"/>
            <a:ext cx="2286000" cy="646331"/>
          </a:xfrm>
          <a:prstGeom prst="rect">
            <a:avLst/>
          </a:prstGeom>
          <a:solidFill>
            <a:schemeClr val="bg1"/>
          </a:solidFill>
        </p:spPr>
        <p:txBody>
          <a:bodyPr wrap="square" rtlCol="0">
            <a:spAutoFit/>
          </a:bodyPr>
          <a:lstStyle/>
          <a:p>
            <a:pPr algn="ctr"/>
            <a:r>
              <a:rPr lang="en-US" dirty="0">
                <a:solidFill>
                  <a:schemeClr val="accent6">
                    <a:lumMod val="75000"/>
                  </a:schemeClr>
                </a:solidFill>
              </a:rPr>
              <a:t>You do not need to memorize graphic</a:t>
            </a:r>
          </a:p>
        </p:txBody>
      </p:sp>
    </p:spTree>
    <p:extLst>
      <p:ext uri="{BB962C8B-B14F-4D97-AF65-F5344CB8AC3E}">
        <p14:creationId xmlns:p14="http://schemas.microsoft.com/office/powerpoint/2010/main" val="1082402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55" y="152400"/>
            <a:ext cx="7957145"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 y="6504801"/>
            <a:ext cx="4952060" cy="276999"/>
          </a:xfrm>
          <a:prstGeom prst="rect">
            <a:avLst/>
          </a:prstGeom>
          <a:noFill/>
        </p:spPr>
        <p:txBody>
          <a:bodyPr wrap="square" rtlCol="0">
            <a:spAutoFit/>
          </a:bodyPr>
          <a:lstStyle/>
          <a:p>
            <a:r>
              <a:rPr lang="en-US" sz="1200" dirty="0">
                <a:solidFill>
                  <a:schemeClr val="tx1">
                    <a:lumMod val="75000"/>
                    <a:lumOff val="25000"/>
                  </a:schemeClr>
                </a:solidFill>
              </a:rPr>
              <a:t>Adapted from Fig. 12.5,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Slide Number Placeholder 1"/>
          <p:cNvSpPr>
            <a:spLocks noGrp="1"/>
          </p:cNvSpPr>
          <p:nvPr>
            <p:ph type="sldNum" sz="quarter" idx="12"/>
          </p:nvPr>
        </p:nvSpPr>
        <p:spPr/>
        <p:txBody>
          <a:bodyPr/>
          <a:lstStyle/>
          <a:p>
            <a:fld id="{EC60E923-2B32-4D95-91D7-46453B25A98D}" type="slidenum">
              <a:rPr lang="en-US" smtClean="0"/>
              <a:t>37</a:t>
            </a:fld>
            <a:endParaRPr lang="en-US"/>
          </a:p>
        </p:txBody>
      </p:sp>
      <p:sp>
        <p:nvSpPr>
          <p:cNvPr id="3" name="TextBox 2"/>
          <p:cNvSpPr txBox="1"/>
          <p:nvPr/>
        </p:nvSpPr>
        <p:spPr>
          <a:xfrm>
            <a:off x="3810000" y="304800"/>
            <a:ext cx="914400" cy="276999"/>
          </a:xfrm>
          <a:prstGeom prst="rect">
            <a:avLst/>
          </a:prstGeom>
          <a:noFill/>
        </p:spPr>
        <p:txBody>
          <a:bodyPr wrap="square" rtlCol="0">
            <a:spAutoFit/>
          </a:bodyPr>
          <a:lstStyle/>
          <a:p>
            <a:r>
              <a:rPr lang="en-US" sz="1200" b="1" dirty="0">
                <a:solidFill>
                  <a:schemeClr val="tx1">
                    <a:lumMod val="65000"/>
                    <a:lumOff val="35000"/>
                  </a:schemeClr>
                </a:solidFill>
                <a:latin typeface="Garamond" pitchFamily="18" charset="0"/>
                <a:cs typeface="Times New Roman" pitchFamily="18" charset="0"/>
              </a:rPr>
              <a:t>Cytokines</a:t>
            </a:r>
          </a:p>
        </p:txBody>
      </p:sp>
      <p:sp>
        <p:nvSpPr>
          <p:cNvPr id="5" name="Arc 4"/>
          <p:cNvSpPr/>
          <p:nvPr/>
        </p:nvSpPr>
        <p:spPr>
          <a:xfrm rot="19139949">
            <a:off x="2933136" y="647767"/>
            <a:ext cx="2379068" cy="1933111"/>
          </a:xfrm>
          <a:prstGeom prst="arc">
            <a:avLst>
              <a:gd name="adj1" fmla="val 16200000"/>
              <a:gd name="adj2" fmla="val 36600"/>
            </a:avLst>
          </a:prstGeom>
          <a:ln w="127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19082932">
            <a:off x="3352800" y="2514600"/>
            <a:ext cx="914400" cy="276999"/>
          </a:xfrm>
          <a:prstGeom prst="rect">
            <a:avLst/>
          </a:prstGeom>
          <a:noFill/>
        </p:spPr>
        <p:txBody>
          <a:bodyPr wrap="square" rtlCol="0">
            <a:spAutoFit/>
          </a:bodyPr>
          <a:lstStyle/>
          <a:p>
            <a:r>
              <a:rPr lang="en-US" sz="1200" b="1" dirty="0">
                <a:solidFill>
                  <a:schemeClr val="tx1">
                    <a:lumMod val="65000"/>
                    <a:lumOff val="35000"/>
                  </a:schemeClr>
                </a:solidFill>
                <a:latin typeface="Garamond" pitchFamily="18" charset="0"/>
                <a:cs typeface="Times New Roman" pitchFamily="18" charset="0"/>
              </a:rPr>
              <a:t>Cytokines</a:t>
            </a:r>
          </a:p>
        </p:txBody>
      </p:sp>
      <p:grpSp>
        <p:nvGrpSpPr>
          <p:cNvPr id="14" name="Group 13"/>
          <p:cNvGrpSpPr/>
          <p:nvPr/>
        </p:nvGrpSpPr>
        <p:grpSpPr>
          <a:xfrm>
            <a:off x="2286000" y="4429780"/>
            <a:ext cx="2970858" cy="523220"/>
            <a:chOff x="2438401" y="4269804"/>
            <a:chExt cx="2970858" cy="523220"/>
          </a:xfrm>
        </p:grpSpPr>
        <p:sp>
          <p:nvSpPr>
            <p:cNvPr id="11" name="TextBox 10"/>
            <p:cNvSpPr txBox="1"/>
            <p:nvPr/>
          </p:nvSpPr>
          <p:spPr>
            <a:xfrm>
              <a:off x="2819400" y="4269804"/>
              <a:ext cx="2208860" cy="523220"/>
            </a:xfrm>
            <a:prstGeom prst="rect">
              <a:avLst/>
            </a:prstGeom>
            <a:noFill/>
            <a:ln w="12700">
              <a:solidFill>
                <a:schemeClr val="accent1">
                  <a:shade val="95000"/>
                  <a:satMod val="105000"/>
                </a:schemeClr>
              </a:solidFill>
            </a:ln>
          </p:spPr>
          <p:txBody>
            <a:bodyPr wrap="square" rtlCol="0">
              <a:spAutoFit/>
            </a:bodyPr>
            <a:lstStyle/>
            <a:p>
              <a:pPr algn="ctr"/>
              <a:r>
                <a:rPr lang="en-US" sz="1400" b="1" dirty="0">
                  <a:solidFill>
                    <a:srgbClr val="0070C0"/>
                  </a:solidFill>
                  <a:latin typeface="Garamond" pitchFamily="18" charset="0"/>
                  <a:cs typeface="Times New Roman" pitchFamily="18" charset="0"/>
                </a:rPr>
                <a:t>Activated cells multiply to make many cells</a:t>
              </a:r>
            </a:p>
          </p:txBody>
        </p:sp>
        <p:cxnSp>
          <p:nvCxnSpPr>
            <p:cNvPr id="12" name="Straight Arrow Connector 11"/>
            <p:cNvCxnSpPr/>
            <p:nvPr/>
          </p:nvCxnSpPr>
          <p:spPr>
            <a:xfrm flipH="1">
              <a:off x="2438401" y="4562191"/>
              <a:ext cx="38099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028260" y="4562191"/>
              <a:ext cx="38099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rot="20225299">
            <a:off x="6673129" y="726716"/>
            <a:ext cx="2286000" cy="584775"/>
          </a:xfrm>
          <a:prstGeom prst="rect">
            <a:avLst/>
          </a:prstGeom>
          <a:solidFill>
            <a:schemeClr val="bg1"/>
          </a:solidFill>
        </p:spPr>
        <p:txBody>
          <a:bodyPr wrap="square" rtlCol="0">
            <a:spAutoFit/>
          </a:bodyPr>
          <a:lstStyle/>
          <a:p>
            <a:pPr algn="ctr"/>
            <a:r>
              <a:rPr lang="en-US" sz="1600" dirty="0">
                <a:solidFill>
                  <a:schemeClr val="accent6">
                    <a:lumMod val="75000"/>
                  </a:schemeClr>
                </a:solidFill>
              </a:rPr>
              <a:t>You do not need to memorize graphic</a:t>
            </a:r>
          </a:p>
        </p:txBody>
      </p:sp>
    </p:spTree>
    <p:extLst>
      <p:ext uri="{BB962C8B-B14F-4D97-AF65-F5344CB8AC3E}">
        <p14:creationId xmlns:p14="http://schemas.microsoft.com/office/powerpoint/2010/main" val="3525957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1524000"/>
            <a:chOff x="0" y="0"/>
            <a:chExt cx="9144000" cy="1524000"/>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522083" y="1207327"/>
            <a:ext cx="6934200" cy="736049"/>
          </a:xfrm>
        </p:spPr>
        <p:txBody>
          <a:bodyPr>
            <a:normAutofit/>
          </a:bodyPr>
          <a:lstStyle/>
          <a:p>
            <a:r>
              <a:rPr lang="en-US" sz="4000" dirty="0"/>
              <a:t>Biomaterials – Tissue Interaction</a:t>
            </a:r>
          </a:p>
        </p:txBody>
      </p:sp>
      <p:pic>
        <p:nvPicPr>
          <p:cNvPr id="4098" name="Picture 2"/>
          <p:cNvPicPr>
            <a:picLocks noChangeAspect="1" noChangeArrowheads="1"/>
          </p:cNvPicPr>
          <p:nvPr/>
        </p:nvPicPr>
        <p:blipFill rotWithShape="1">
          <a:blip r:embed="rId3">
            <a:grayscl/>
            <a:lum bright="22000" contrast="54000"/>
            <a:extLst>
              <a:ext uri="{28A0092B-C50C-407E-A947-70E740481C1C}">
                <a14:useLocalDpi xmlns:a14="http://schemas.microsoft.com/office/drawing/2010/main" val="0"/>
              </a:ext>
            </a:extLst>
          </a:blip>
          <a:srcRect l="50470" t="59043" r="36783" b="30797"/>
          <a:stretch/>
        </p:blipFill>
        <p:spPr bwMode="auto">
          <a:xfrm>
            <a:off x="4611245" y="3823652"/>
            <a:ext cx="1638818" cy="95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rcRect l="13032" t="65724" r="49211" b="2079"/>
          <a:stretch/>
        </p:blipFill>
        <p:spPr bwMode="auto">
          <a:xfrm>
            <a:off x="1104401" y="4626872"/>
            <a:ext cx="2890763" cy="1803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rcRect l="63031" t="46970" r="788" b="15757"/>
          <a:stretch/>
        </p:blipFill>
        <p:spPr bwMode="auto">
          <a:xfrm>
            <a:off x="6324600" y="3265700"/>
            <a:ext cx="2679700" cy="202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304801" y="1811774"/>
            <a:ext cx="4175490" cy="2967579"/>
            <a:chOff x="257629" y="3581400"/>
            <a:chExt cx="2315135" cy="1573305"/>
          </a:xfrm>
        </p:grpSpPr>
        <p:pic>
          <p:nvPicPr>
            <p:cNvPr id="4099" name="Picture 3"/>
            <p:cNvPicPr>
              <a:picLocks noChangeAspect="1" noChangeArrowheads="1"/>
            </p:cNvPicPr>
            <p:nvPr/>
          </p:nvPicPr>
          <p:blipFill rotWithShape="1">
            <a:blip r:embed="rId6">
              <a:extLst>
                <a:ext uri="{BEBA8EAE-BF5A-486C-A8C5-ECC9F3942E4B}">
                  <a14:imgProps xmlns:a14="http://schemas.microsoft.com/office/drawing/2010/main">
                    <a14:imgLayer r:embed="rId5">
                      <a14:imgEffect>
                        <a14:sharpenSoften amount="25000"/>
                      </a14:imgEffect>
                      <a14:imgEffect>
                        <a14:saturation sat="200000"/>
                      </a14:imgEffect>
                      <a14:imgEffect>
                        <a14:brightnessContrast contrast="-18000"/>
                      </a14:imgEffect>
                    </a14:imgLayer>
                  </a14:imgProps>
                </a:ext>
                <a:ext uri="{28A0092B-C50C-407E-A947-70E740481C1C}">
                  <a14:useLocalDpi xmlns:a14="http://schemas.microsoft.com/office/drawing/2010/main" val="0"/>
                </a:ext>
              </a:extLst>
            </a:blip>
            <a:srcRect l="986" t="10141" r="39123" b="34244"/>
            <a:stretch/>
          </p:blipFill>
          <p:spPr bwMode="auto">
            <a:xfrm>
              <a:off x="257629" y="3581400"/>
              <a:ext cx="2315135" cy="1573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33600" y="4953000"/>
              <a:ext cx="439164" cy="201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0290" y="5943600"/>
            <a:ext cx="389413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52400" y="6443246"/>
            <a:ext cx="2895600" cy="338554"/>
          </a:xfrm>
          <a:prstGeom prst="rect">
            <a:avLst/>
          </a:prstGeom>
          <a:noFill/>
        </p:spPr>
        <p:txBody>
          <a:bodyPr wrap="square" rtlCol="0">
            <a:spAutoFit/>
          </a:bodyPr>
          <a:lstStyle/>
          <a:p>
            <a:r>
              <a:rPr lang="en-US" sz="1600" dirty="0"/>
              <a:t>From Ch. 4.1, Ratner et al., 2004</a:t>
            </a:r>
          </a:p>
        </p:txBody>
      </p:sp>
      <p:sp>
        <p:nvSpPr>
          <p:cNvPr id="5" name="Slide Number Placeholder 4"/>
          <p:cNvSpPr>
            <a:spLocks noGrp="1"/>
          </p:cNvSpPr>
          <p:nvPr>
            <p:ph type="sldNum" sz="quarter" idx="12"/>
          </p:nvPr>
        </p:nvSpPr>
        <p:spPr/>
        <p:txBody>
          <a:bodyPr/>
          <a:lstStyle/>
          <a:p>
            <a:fld id="{52B1C111-4C10-4989-AC3D-144C30367AE1}" type="slidenum">
              <a:rPr lang="en-US" smtClean="0"/>
              <a:t>38</a:t>
            </a:fld>
            <a:endParaRPr lang="en-US"/>
          </a:p>
        </p:txBody>
      </p:sp>
      <p:sp>
        <p:nvSpPr>
          <p:cNvPr id="22" name="Rectangle 21"/>
          <p:cNvSpPr/>
          <p:nvPr/>
        </p:nvSpPr>
        <p:spPr>
          <a:xfrm>
            <a:off x="546378" y="1896177"/>
            <a:ext cx="3797021" cy="974023"/>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24600" y="3265700"/>
            <a:ext cx="2590800" cy="2020272"/>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34665" y="4914238"/>
            <a:ext cx="2538835" cy="411482"/>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273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18" y="1721315"/>
            <a:ext cx="7173764" cy="3941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0" y="852468"/>
            <a:ext cx="8229600" cy="1143000"/>
          </a:xfrm>
        </p:spPr>
        <p:txBody>
          <a:bodyPr>
            <a:normAutofit/>
          </a:bodyPr>
          <a:lstStyle/>
          <a:p>
            <a:r>
              <a:rPr lang="en-US" sz="2800" dirty="0"/>
              <a:t>Timeline of Immune Cell Response &amp; Wound Healing </a:t>
            </a:r>
          </a:p>
        </p:txBody>
      </p:sp>
      <p:sp>
        <p:nvSpPr>
          <p:cNvPr id="6" name="TextBox 5"/>
          <p:cNvSpPr txBox="1"/>
          <p:nvPr/>
        </p:nvSpPr>
        <p:spPr>
          <a:xfrm>
            <a:off x="5321300" y="5247133"/>
            <a:ext cx="2552700" cy="461665"/>
          </a:xfrm>
          <a:prstGeom prst="rect">
            <a:avLst/>
          </a:prstGeom>
          <a:noFill/>
        </p:spPr>
        <p:txBody>
          <a:bodyPr wrap="square" rtlCol="0">
            <a:spAutoFit/>
          </a:bodyPr>
          <a:lstStyle/>
          <a:p>
            <a:r>
              <a:rPr lang="en-US" sz="1200" dirty="0">
                <a:solidFill>
                  <a:schemeClr val="tx1">
                    <a:lumMod val="75000"/>
                    <a:lumOff val="25000"/>
                  </a:schemeClr>
                </a:solidFill>
              </a:rPr>
              <a:t>Fig. 11.1,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Slide Number Placeholder 1"/>
          <p:cNvSpPr>
            <a:spLocks noGrp="1"/>
          </p:cNvSpPr>
          <p:nvPr>
            <p:ph type="sldNum" sz="quarter" idx="12"/>
          </p:nvPr>
        </p:nvSpPr>
        <p:spPr/>
        <p:txBody>
          <a:bodyPr/>
          <a:lstStyle/>
          <a:p>
            <a:fld id="{EC60E923-2B32-4D95-91D7-46453B25A98D}" type="slidenum">
              <a:rPr lang="en-US" smtClean="0"/>
              <a:t>39</a:t>
            </a:fld>
            <a:endParaRPr lang="en-US"/>
          </a:p>
        </p:txBody>
      </p:sp>
      <p:sp>
        <p:nvSpPr>
          <p:cNvPr id="7" name="Rectangle 6"/>
          <p:cNvSpPr/>
          <p:nvPr/>
        </p:nvSpPr>
        <p:spPr>
          <a:xfrm>
            <a:off x="257629" y="5715000"/>
            <a:ext cx="8681356" cy="954107"/>
          </a:xfrm>
          <a:prstGeom prst="rect">
            <a:avLst/>
          </a:prstGeom>
        </p:spPr>
        <p:txBody>
          <a:bodyPr wrap="square">
            <a:spAutoFit/>
          </a:bodyPr>
          <a:lstStyle/>
          <a:p>
            <a:r>
              <a:rPr lang="en-US" sz="1400" dirty="0"/>
              <a:t>Chapter 4.2 Ratner et al. ,2004 “FIG. 1. The temporal variation in the acute inflammatory response, chronic inflammatory response, granulation tissue development, and foreign-body reaction to implanted biomaterials. The intensity and time variables are dependent upon the extent of injury created in the implantation and the size, shape, topography, and chemical and physical properties of the biomaterial.”</a:t>
            </a:r>
          </a:p>
        </p:txBody>
      </p:sp>
      <p:grpSp>
        <p:nvGrpSpPr>
          <p:cNvPr id="3" name="Group 2"/>
          <p:cNvGrpSpPr/>
          <p:nvPr/>
        </p:nvGrpSpPr>
        <p:grpSpPr>
          <a:xfrm>
            <a:off x="0" y="-12700"/>
            <a:ext cx="9144000" cy="1524000"/>
            <a:chOff x="0" y="0"/>
            <a:chExt cx="9144000" cy="1524000"/>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182474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381000"/>
            <a:ext cx="8229600" cy="1143000"/>
          </a:xfrm>
        </p:spPr>
        <p:txBody>
          <a:bodyPr/>
          <a:lstStyle/>
          <a:p>
            <a:r>
              <a:rPr lang="en-US" altLang="en-US" sz="4000" b="1" dirty="0">
                <a:solidFill>
                  <a:schemeClr val="tx2"/>
                </a:solidFill>
              </a:rPr>
              <a:t>Overview</a:t>
            </a:r>
            <a:endParaRPr lang="en-GB" altLang="en-US" sz="4000" b="1" dirty="0">
              <a:solidFill>
                <a:schemeClr val="tx2"/>
              </a:solidFill>
            </a:endParaRPr>
          </a:p>
        </p:txBody>
      </p:sp>
      <p:sp>
        <p:nvSpPr>
          <p:cNvPr id="7171" name="Content Placeholder 2"/>
          <p:cNvSpPr>
            <a:spLocks noGrp="1"/>
          </p:cNvSpPr>
          <p:nvPr>
            <p:ph idx="1"/>
          </p:nvPr>
        </p:nvSpPr>
        <p:spPr>
          <a:xfrm>
            <a:off x="533400" y="1447800"/>
            <a:ext cx="8229600" cy="4572000"/>
          </a:xfrm>
        </p:spPr>
        <p:txBody>
          <a:bodyPr>
            <a:normAutofit lnSpcReduction="10000"/>
          </a:bodyPr>
          <a:lstStyle/>
          <a:p>
            <a:pPr>
              <a:buFont typeface="Arial" panose="020B0604020202020204" pitchFamily="34" charset="0"/>
              <a:buNone/>
            </a:pPr>
            <a:r>
              <a:rPr lang="en-US" altLang="en-US" b="1" dirty="0">
                <a:solidFill>
                  <a:srgbClr val="0070C0"/>
                </a:solidFill>
              </a:rPr>
              <a:t>Immune system</a:t>
            </a:r>
          </a:p>
          <a:p>
            <a:r>
              <a:rPr lang="en-US" altLang="en-US" dirty="0"/>
              <a:t>Two types of cells of immune system, and their defense roles</a:t>
            </a:r>
          </a:p>
          <a:p>
            <a:pPr>
              <a:buFont typeface="Arial" panose="020B0604020202020204" pitchFamily="34" charset="0"/>
              <a:buNone/>
            </a:pPr>
            <a:r>
              <a:rPr lang="en-US" altLang="en-US" b="1" dirty="0">
                <a:solidFill>
                  <a:srgbClr val="0070C0"/>
                </a:solidFill>
              </a:rPr>
              <a:t>Wound healing</a:t>
            </a:r>
          </a:p>
          <a:p>
            <a:r>
              <a:rPr lang="en-US" altLang="en-US" dirty="0"/>
              <a:t>The wound healing process of skin and bone</a:t>
            </a:r>
          </a:p>
          <a:p>
            <a:r>
              <a:rPr lang="en-US" altLang="en-US" dirty="0"/>
              <a:t>Cellular activity of inflammation phase</a:t>
            </a:r>
          </a:p>
          <a:p>
            <a:pPr>
              <a:buFont typeface="Arial" panose="020B0604020202020204" pitchFamily="34" charset="0"/>
              <a:buNone/>
            </a:pPr>
            <a:r>
              <a:rPr lang="en-US" altLang="en-US" b="1" dirty="0">
                <a:solidFill>
                  <a:srgbClr val="0070C0"/>
                </a:solidFill>
              </a:rPr>
              <a:t>Systemic reaction</a:t>
            </a:r>
            <a:endParaRPr lang="en-US" altLang="en-US" dirty="0">
              <a:solidFill>
                <a:srgbClr val="0070C0"/>
              </a:solidFill>
            </a:endParaRPr>
          </a:p>
          <a:p>
            <a:r>
              <a:rPr lang="en-US" altLang="en-US" dirty="0"/>
              <a:t>Body long-term responses to implants</a:t>
            </a:r>
          </a:p>
        </p:txBody>
      </p:sp>
      <p:sp>
        <p:nvSpPr>
          <p:cNvPr id="7172"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3686800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 y="1219200"/>
            <a:ext cx="6803851" cy="557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6" name="TextBox 15"/>
          <p:cNvSpPr txBox="1"/>
          <p:nvPr/>
        </p:nvSpPr>
        <p:spPr>
          <a:xfrm>
            <a:off x="7032451" y="1918899"/>
            <a:ext cx="1828800" cy="276999"/>
          </a:xfrm>
          <a:prstGeom prst="rect">
            <a:avLst/>
          </a:prstGeom>
          <a:noFill/>
        </p:spPr>
        <p:txBody>
          <a:bodyPr wrap="square" rtlCol="0">
            <a:spAutoFit/>
          </a:bodyPr>
          <a:lstStyle/>
          <a:p>
            <a:r>
              <a:rPr lang="en-US" sz="1200" dirty="0"/>
              <a:t>From Ratner et al., 2004</a:t>
            </a:r>
          </a:p>
        </p:txBody>
      </p:sp>
      <p:sp>
        <p:nvSpPr>
          <p:cNvPr id="3" name="Title 2"/>
          <p:cNvSpPr>
            <a:spLocks noGrp="1"/>
          </p:cNvSpPr>
          <p:nvPr>
            <p:ph type="title"/>
          </p:nvPr>
        </p:nvSpPr>
        <p:spPr>
          <a:xfrm>
            <a:off x="1339473" y="1297458"/>
            <a:ext cx="3933371" cy="762000"/>
          </a:xfrm>
        </p:spPr>
        <p:txBody>
          <a:bodyPr>
            <a:normAutofit/>
          </a:bodyPr>
          <a:lstStyle/>
          <a:p>
            <a:r>
              <a:rPr lang="en-US" sz="3600" dirty="0"/>
              <a:t>Acute inflammation</a:t>
            </a:r>
          </a:p>
        </p:txBody>
      </p:sp>
      <p:sp>
        <p:nvSpPr>
          <p:cNvPr id="2" name="Slide Number Placeholder 1"/>
          <p:cNvSpPr>
            <a:spLocks noGrp="1"/>
          </p:cNvSpPr>
          <p:nvPr>
            <p:ph type="sldNum" sz="quarter" idx="12"/>
          </p:nvPr>
        </p:nvSpPr>
        <p:spPr/>
        <p:txBody>
          <a:bodyPr/>
          <a:lstStyle/>
          <a:p>
            <a:fld id="{52B1C111-4C10-4989-AC3D-144C30367AE1}" type="slidenum">
              <a:rPr lang="en-US" smtClean="0"/>
              <a:t>40</a:t>
            </a:fld>
            <a:endParaRPr lang="en-US"/>
          </a:p>
        </p:txBody>
      </p:sp>
    </p:spTree>
    <p:extLst>
      <p:ext uri="{BB962C8B-B14F-4D97-AF65-F5344CB8AC3E}">
        <p14:creationId xmlns:p14="http://schemas.microsoft.com/office/powerpoint/2010/main" val="2044298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6" name="TextBox 15"/>
          <p:cNvSpPr txBox="1"/>
          <p:nvPr/>
        </p:nvSpPr>
        <p:spPr>
          <a:xfrm>
            <a:off x="5943600" y="1543504"/>
            <a:ext cx="2236470" cy="276999"/>
          </a:xfrm>
          <a:prstGeom prst="rect">
            <a:avLst/>
          </a:prstGeom>
          <a:noFill/>
        </p:spPr>
        <p:txBody>
          <a:bodyPr wrap="square" rtlCol="0">
            <a:spAutoFit/>
          </a:bodyPr>
          <a:lstStyle/>
          <a:p>
            <a:r>
              <a:rPr lang="en-US" sz="1200" dirty="0"/>
              <a:t>From Ratner et al., 2004</a:t>
            </a:r>
          </a:p>
        </p:txBody>
      </p:sp>
      <p:sp>
        <p:nvSpPr>
          <p:cNvPr id="3" name="Title 2"/>
          <p:cNvSpPr>
            <a:spLocks noGrp="1"/>
          </p:cNvSpPr>
          <p:nvPr>
            <p:ph type="title"/>
          </p:nvPr>
        </p:nvSpPr>
        <p:spPr>
          <a:xfrm>
            <a:off x="6324600" y="2286000"/>
            <a:ext cx="2642184" cy="1524000"/>
          </a:xfrm>
        </p:spPr>
        <p:txBody>
          <a:bodyPr>
            <a:normAutofit fontScale="90000"/>
          </a:bodyPr>
          <a:lstStyle/>
          <a:p>
            <a:r>
              <a:rPr lang="en-US" sz="3600" dirty="0"/>
              <a:t>Chronic inflammation</a:t>
            </a:r>
          </a:p>
        </p:txBody>
      </p:sp>
      <p:pic>
        <p:nvPicPr>
          <p:cNvPr id="92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500" b="5568"/>
          <a:stretch/>
        </p:blipFill>
        <p:spPr bwMode="auto">
          <a:xfrm>
            <a:off x="76200" y="1434700"/>
            <a:ext cx="5867400" cy="517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52B1C111-4C10-4989-AC3D-144C30367AE1}" type="slidenum">
              <a:rPr lang="en-US" smtClean="0"/>
              <a:t>41</a:t>
            </a:fld>
            <a:endParaRPr lang="en-US"/>
          </a:p>
        </p:txBody>
      </p:sp>
    </p:spTree>
    <p:extLst>
      <p:ext uri="{BB962C8B-B14F-4D97-AF65-F5344CB8AC3E}">
        <p14:creationId xmlns:p14="http://schemas.microsoft.com/office/powerpoint/2010/main" val="2130076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2514600"/>
            <a:ext cx="6858000" cy="3970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6" name="TextBox 15"/>
          <p:cNvSpPr txBox="1"/>
          <p:nvPr/>
        </p:nvSpPr>
        <p:spPr>
          <a:xfrm>
            <a:off x="466725" y="6477000"/>
            <a:ext cx="2819400" cy="276999"/>
          </a:xfrm>
          <a:prstGeom prst="rect">
            <a:avLst/>
          </a:prstGeom>
          <a:noFill/>
        </p:spPr>
        <p:txBody>
          <a:bodyPr wrap="square" rtlCol="0">
            <a:spAutoFit/>
          </a:bodyPr>
          <a:lstStyle/>
          <a:p>
            <a:r>
              <a:rPr lang="en-US" sz="1200" dirty="0"/>
              <a:t>From Ch. 4.2 Ratner et al., 2004</a:t>
            </a:r>
          </a:p>
        </p:txBody>
      </p:sp>
      <p:sp>
        <p:nvSpPr>
          <p:cNvPr id="3" name="Title 2"/>
          <p:cNvSpPr>
            <a:spLocks noGrp="1"/>
          </p:cNvSpPr>
          <p:nvPr>
            <p:ph type="title"/>
          </p:nvPr>
        </p:nvSpPr>
        <p:spPr>
          <a:xfrm>
            <a:off x="230855" y="1752601"/>
            <a:ext cx="6884773" cy="609600"/>
          </a:xfrm>
        </p:spPr>
        <p:txBody>
          <a:bodyPr>
            <a:normAutofit fontScale="90000"/>
          </a:bodyPr>
          <a:lstStyle/>
          <a:p>
            <a:r>
              <a:rPr lang="en-US" sz="3600" dirty="0"/>
              <a:t>Monocyte </a:t>
            </a:r>
            <a:r>
              <a:rPr lang="en-US" sz="3600" dirty="0">
                <a:sym typeface="Wingdings" pitchFamily="2" charset="2"/>
              </a:rPr>
              <a:t> Macrophage  FBGC</a:t>
            </a:r>
            <a:endParaRPr lang="en-US" sz="3600" dirty="0"/>
          </a:p>
        </p:txBody>
      </p:sp>
      <p:sp>
        <p:nvSpPr>
          <p:cNvPr id="2" name="Slide Number Placeholder 1"/>
          <p:cNvSpPr>
            <a:spLocks noGrp="1"/>
          </p:cNvSpPr>
          <p:nvPr>
            <p:ph type="sldNum" sz="quarter" idx="12"/>
          </p:nvPr>
        </p:nvSpPr>
        <p:spPr/>
        <p:txBody>
          <a:bodyPr/>
          <a:lstStyle/>
          <a:p>
            <a:fld id="{52B1C111-4C10-4989-AC3D-144C30367AE1}" type="slidenum">
              <a:rPr lang="en-US" smtClean="0"/>
              <a:t>42</a:t>
            </a:fld>
            <a:endParaRPr lang="en-US"/>
          </a:p>
        </p:txBody>
      </p:sp>
    </p:spTree>
    <p:extLst>
      <p:ext uri="{BB962C8B-B14F-4D97-AF65-F5344CB8AC3E}">
        <p14:creationId xmlns:p14="http://schemas.microsoft.com/office/powerpoint/2010/main" val="2960397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6012412" y="2362200"/>
            <a:ext cx="3116116" cy="3278336"/>
          </a:xfrm>
        </p:spPr>
        <p:txBody>
          <a:bodyPr>
            <a:normAutofit/>
          </a:bodyPr>
          <a:lstStyle/>
          <a:p>
            <a:r>
              <a:rPr lang="en-US" sz="3600" dirty="0"/>
              <a:t>Foreign body reaction:</a:t>
            </a:r>
            <a:br>
              <a:rPr lang="en-US" sz="3600" dirty="0"/>
            </a:br>
            <a:br>
              <a:rPr lang="en-US" sz="3600" dirty="0"/>
            </a:br>
            <a:r>
              <a:rPr lang="en-US" sz="2800" dirty="0" err="1"/>
              <a:t>Mulitnucleated</a:t>
            </a:r>
            <a:r>
              <a:rPr lang="en-US" sz="2800" dirty="0"/>
              <a:t> foreign body giant cells </a:t>
            </a:r>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1500" y="1600200"/>
            <a:ext cx="5486400" cy="47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71500" y="6371788"/>
            <a:ext cx="2819400" cy="276999"/>
          </a:xfrm>
          <a:prstGeom prst="rect">
            <a:avLst/>
          </a:prstGeom>
          <a:noFill/>
        </p:spPr>
        <p:txBody>
          <a:bodyPr wrap="square" rtlCol="0">
            <a:spAutoFit/>
          </a:bodyPr>
          <a:lstStyle/>
          <a:p>
            <a:r>
              <a:rPr lang="en-US" sz="1200" dirty="0"/>
              <a:t>From Ch. 4.2 Ratner et al., 2004</a:t>
            </a:r>
          </a:p>
        </p:txBody>
      </p:sp>
      <p:sp>
        <p:nvSpPr>
          <p:cNvPr id="2" name="Slide Number Placeholder 1"/>
          <p:cNvSpPr>
            <a:spLocks noGrp="1"/>
          </p:cNvSpPr>
          <p:nvPr>
            <p:ph type="sldNum" sz="quarter" idx="12"/>
          </p:nvPr>
        </p:nvSpPr>
        <p:spPr/>
        <p:txBody>
          <a:bodyPr/>
          <a:lstStyle/>
          <a:p>
            <a:fld id="{52B1C111-4C10-4989-AC3D-144C30367AE1}" type="slidenum">
              <a:rPr lang="en-US" smtClean="0"/>
              <a:t>43</a:t>
            </a:fld>
            <a:endParaRPr lang="en-US"/>
          </a:p>
        </p:txBody>
      </p:sp>
    </p:spTree>
    <p:extLst>
      <p:ext uri="{BB962C8B-B14F-4D97-AF65-F5344CB8AC3E}">
        <p14:creationId xmlns:p14="http://schemas.microsoft.com/office/powerpoint/2010/main" val="2943856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Surface texture, shape &amp; size</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11.4,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512" y="2209800"/>
            <a:ext cx="322897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60E923-2B32-4D95-91D7-46453B25A98D}" type="slidenum">
              <a:rPr lang="en-US" smtClean="0"/>
              <a:t>44</a:t>
            </a:fld>
            <a:endParaRPr lang="en-US"/>
          </a:p>
        </p:txBody>
      </p:sp>
      <p:sp>
        <p:nvSpPr>
          <p:cNvPr id="3" name="TextBox 2"/>
          <p:cNvSpPr txBox="1"/>
          <p:nvPr/>
        </p:nvSpPr>
        <p:spPr>
          <a:xfrm>
            <a:off x="381000" y="3023026"/>
            <a:ext cx="2347912" cy="1200329"/>
          </a:xfrm>
          <a:prstGeom prst="rect">
            <a:avLst/>
          </a:prstGeom>
          <a:noFill/>
        </p:spPr>
        <p:txBody>
          <a:bodyPr wrap="square" rtlCol="0">
            <a:spAutoFit/>
          </a:bodyPr>
          <a:lstStyle/>
          <a:p>
            <a:r>
              <a:rPr lang="en-US" sz="2400" dirty="0">
                <a:solidFill>
                  <a:srgbClr val="0070C0"/>
                </a:solidFill>
              </a:rPr>
              <a:t>Smooth or small debris:</a:t>
            </a:r>
          </a:p>
          <a:p>
            <a:r>
              <a:rPr lang="en-US" sz="2400" b="1" dirty="0"/>
              <a:t>Macrophages</a:t>
            </a:r>
          </a:p>
        </p:txBody>
      </p:sp>
      <p:sp>
        <p:nvSpPr>
          <p:cNvPr id="7" name="TextBox 6"/>
          <p:cNvSpPr txBox="1"/>
          <p:nvPr/>
        </p:nvSpPr>
        <p:spPr>
          <a:xfrm>
            <a:off x="6324600" y="3066871"/>
            <a:ext cx="2347912" cy="1200329"/>
          </a:xfrm>
          <a:prstGeom prst="rect">
            <a:avLst/>
          </a:prstGeom>
          <a:noFill/>
        </p:spPr>
        <p:txBody>
          <a:bodyPr wrap="square" rtlCol="0">
            <a:spAutoFit/>
          </a:bodyPr>
          <a:lstStyle/>
          <a:p>
            <a:r>
              <a:rPr lang="en-US" sz="2400" dirty="0">
                <a:solidFill>
                  <a:srgbClr val="0070C0"/>
                </a:solidFill>
              </a:rPr>
              <a:t>Large or rough debris:</a:t>
            </a:r>
          </a:p>
          <a:p>
            <a:r>
              <a:rPr lang="en-US" sz="2400" b="1" dirty="0"/>
              <a:t>FBGCs</a:t>
            </a:r>
          </a:p>
        </p:txBody>
      </p:sp>
    </p:spTree>
    <p:extLst>
      <p:ext uri="{BB962C8B-B14F-4D97-AF65-F5344CB8AC3E}">
        <p14:creationId xmlns:p14="http://schemas.microsoft.com/office/powerpoint/2010/main" val="3754603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5951684" y="2057399"/>
            <a:ext cx="2905897" cy="1382701"/>
          </a:xfrm>
        </p:spPr>
        <p:txBody>
          <a:bodyPr>
            <a:normAutofit/>
          </a:bodyPr>
          <a:lstStyle/>
          <a:p>
            <a:r>
              <a:rPr lang="en-US" sz="3600" dirty="0"/>
              <a:t>Encapsulation</a:t>
            </a:r>
          </a:p>
        </p:txBody>
      </p:sp>
      <p:sp>
        <p:nvSpPr>
          <p:cNvPr id="2" name="Rectangle 1"/>
          <p:cNvSpPr/>
          <p:nvPr/>
        </p:nvSpPr>
        <p:spPr>
          <a:xfrm>
            <a:off x="541938" y="5370492"/>
            <a:ext cx="8144862" cy="1200329"/>
          </a:xfrm>
          <a:prstGeom prst="rect">
            <a:avLst/>
          </a:prstGeom>
        </p:spPr>
        <p:txBody>
          <a:bodyPr wrap="square">
            <a:spAutoFit/>
          </a:bodyPr>
          <a:lstStyle/>
          <a:p>
            <a:r>
              <a:rPr lang="en-US" dirty="0"/>
              <a:t>From Ch. 4.2, Ratner et al., 2004 “FIG. 6. (A) Focal foreign-body reaction to polyethylene wear particulate from a total knee prosthesis. Macrophages and foreign-body giant cells are identified within the tissue and lining the apparent void spaces indicative of polyethylene particulate.”</a:t>
            </a: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089" r="2803"/>
          <a:stretch/>
        </p:blipFill>
        <p:spPr bwMode="auto">
          <a:xfrm>
            <a:off x="821549" y="1705977"/>
            <a:ext cx="4817076"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2B1C111-4C10-4989-AC3D-144C30367AE1}" type="slidenum">
              <a:rPr lang="en-US" smtClean="0"/>
              <a:t>45</a:t>
            </a:fld>
            <a:endParaRPr lang="en-US"/>
          </a:p>
        </p:txBody>
      </p:sp>
    </p:spTree>
    <p:extLst>
      <p:ext uri="{BB962C8B-B14F-4D97-AF65-F5344CB8AC3E}">
        <p14:creationId xmlns:p14="http://schemas.microsoft.com/office/powerpoint/2010/main" val="1853251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Fibrous tissue capsule</a:t>
            </a:r>
          </a:p>
        </p:txBody>
      </p:sp>
      <p:sp>
        <p:nvSpPr>
          <p:cNvPr id="3" name="Slide Number Placeholder 2"/>
          <p:cNvSpPr>
            <a:spLocks noGrp="1"/>
          </p:cNvSpPr>
          <p:nvPr>
            <p:ph type="sldNum" sz="quarter" idx="12"/>
          </p:nvPr>
        </p:nvSpPr>
        <p:spPr/>
        <p:txBody>
          <a:bodyPr/>
          <a:lstStyle/>
          <a:p>
            <a:fld id="{EC60E923-2B32-4D95-91D7-46453B25A98D}" type="slidenum">
              <a:rPr lang="en-US" smtClean="0"/>
              <a:t>46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46300"/>
            <a:ext cx="80295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6477000"/>
            <a:ext cx="5105400" cy="276999"/>
          </a:xfrm>
          <a:prstGeom prst="rect">
            <a:avLst/>
          </a:prstGeom>
          <a:noFill/>
        </p:spPr>
        <p:txBody>
          <a:bodyPr wrap="square" rtlCol="0">
            <a:spAutoFit/>
          </a:bodyPr>
          <a:lstStyle/>
          <a:p>
            <a:r>
              <a:rPr lang="en-US" sz="1200" dirty="0">
                <a:solidFill>
                  <a:schemeClr val="tx1">
                    <a:lumMod val="75000"/>
                    <a:lumOff val="25000"/>
                  </a:schemeClr>
                </a:solidFill>
              </a:rPr>
              <a:t>Copied from Chapter 11,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Tree>
    <p:extLst>
      <p:ext uri="{BB962C8B-B14F-4D97-AF65-F5344CB8AC3E}">
        <p14:creationId xmlns:p14="http://schemas.microsoft.com/office/powerpoint/2010/main" val="39070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53000" y="274638"/>
            <a:ext cx="3733800" cy="1554162"/>
          </a:xfrm>
        </p:spPr>
        <p:txBody>
          <a:bodyPr/>
          <a:lstStyle/>
          <a:p>
            <a:r>
              <a:rPr lang="en-US" dirty="0"/>
              <a:t>Skin repair</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11.6,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4183974"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60E923-2B32-4D95-91D7-46453B25A98D}" type="slidenum">
              <a:rPr lang="en-US" smtClean="0"/>
              <a:t>47</a:t>
            </a:fld>
            <a:endParaRPr lang="en-US"/>
          </a:p>
        </p:txBody>
      </p:sp>
      <p:sp>
        <p:nvSpPr>
          <p:cNvPr id="3" name="TextBox 2"/>
          <p:cNvSpPr txBox="1"/>
          <p:nvPr/>
        </p:nvSpPr>
        <p:spPr>
          <a:xfrm>
            <a:off x="5097378" y="2330559"/>
            <a:ext cx="3665622" cy="2400657"/>
          </a:xfrm>
          <a:prstGeom prst="rect">
            <a:avLst/>
          </a:prstGeom>
          <a:noFill/>
        </p:spPr>
        <p:txBody>
          <a:bodyPr wrap="square" rtlCol="0">
            <a:spAutoFit/>
          </a:bodyPr>
          <a:lstStyle/>
          <a:p>
            <a:pPr>
              <a:spcAft>
                <a:spcPts val="1200"/>
              </a:spcAft>
            </a:pPr>
            <a:r>
              <a:rPr lang="en-US" sz="2800" dirty="0"/>
              <a:t>(b) Defect regeneration </a:t>
            </a:r>
            <a:r>
              <a:rPr lang="en-US" sz="2800"/>
              <a:t>(</a:t>
            </a:r>
            <a:r>
              <a:rPr lang="en-US" sz="2800">
                <a:solidFill>
                  <a:srgbClr val="0070C0"/>
                </a:solidFill>
              </a:rPr>
              <a:t>re-epithelialization</a:t>
            </a:r>
            <a:r>
              <a:rPr lang="en-US" sz="2800" dirty="0"/>
              <a:t>) is possible</a:t>
            </a:r>
          </a:p>
          <a:p>
            <a:r>
              <a:rPr lang="en-US" sz="2800" dirty="0"/>
              <a:t>(c) Healing is by </a:t>
            </a:r>
            <a:r>
              <a:rPr lang="en-US" sz="2800" dirty="0">
                <a:solidFill>
                  <a:srgbClr val="0070C0"/>
                </a:solidFill>
              </a:rPr>
              <a:t>wound repair</a:t>
            </a:r>
            <a:r>
              <a:rPr lang="en-US" sz="2800" dirty="0"/>
              <a:t>.</a:t>
            </a:r>
          </a:p>
        </p:txBody>
      </p:sp>
    </p:spTree>
    <p:extLst>
      <p:ext uri="{BB962C8B-B14F-4D97-AF65-F5344CB8AC3E}">
        <p14:creationId xmlns:p14="http://schemas.microsoft.com/office/powerpoint/2010/main" val="2637329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Granulation tissue</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11.2,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Slide Number Placeholder 1"/>
          <p:cNvSpPr>
            <a:spLocks noGrp="1"/>
          </p:cNvSpPr>
          <p:nvPr>
            <p:ph type="sldNum" sz="quarter" idx="12"/>
          </p:nvPr>
        </p:nvSpPr>
        <p:spPr/>
        <p:txBody>
          <a:bodyPr/>
          <a:lstStyle/>
          <a:p>
            <a:fld id="{EC60E923-2B32-4D95-91D7-46453B25A98D}" type="slidenum">
              <a:rPr lang="en-US" smtClean="0"/>
              <a:t>48</a:t>
            </a:fld>
            <a:endParaRPr lang="en-US"/>
          </a:p>
        </p:txBody>
      </p:sp>
      <p:grpSp>
        <p:nvGrpSpPr>
          <p:cNvPr id="5" name="Group 4"/>
          <p:cNvGrpSpPr/>
          <p:nvPr/>
        </p:nvGrpSpPr>
        <p:grpSpPr>
          <a:xfrm>
            <a:off x="76200" y="1371600"/>
            <a:ext cx="6248400" cy="4876800"/>
            <a:chOff x="1219200" y="1600200"/>
            <a:chExt cx="5867400" cy="4435943"/>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5867400" cy="443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2237729"/>
              <a:ext cx="1600200" cy="584775"/>
            </a:xfrm>
            <a:prstGeom prst="rect">
              <a:avLst/>
            </a:prstGeom>
            <a:solidFill>
              <a:schemeClr val="bg1">
                <a:lumMod val="85000"/>
                <a:alpha val="47000"/>
              </a:schemeClr>
            </a:solidFill>
          </p:spPr>
          <p:txBody>
            <a:bodyPr wrap="square" rtlCol="0">
              <a:spAutoFit/>
            </a:bodyPr>
            <a:lstStyle/>
            <a:p>
              <a:pPr algn="ctr"/>
              <a:r>
                <a:rPr lang="en-US" sz="3200" b="1" dirty="0">
                  <a:solidFill>
                    <a:srgbClr val="FFC000"/>
                  </a:solidFill>
                </a:rPr>
                <a:t>Implant</a:t>
              </a:r>
            </a:p>
          </p:txBody>
        </p:sp>
        <p:sp>
          <p:nvSpPr>
            <p:cNvPr id="7" name="TextBox 6"/>
            <p:cNvSpPr txBox="1"/>
            <p:nvPr/>
          </p:nvSpPr>
          <p:spPr>
            <a:xfrm>
              <a:off x="2133600" y="5257800"/>
              <a:ext cx="1600200" cy="584775"/>
            </a:xfrm>
            <a:prstGeom prst="rect">
              <a:avLst/>
            </a:prstGeom>
            <a:solidFill>
              <a:schemeClr val="bg1">
                <a:lumMod val="85000"/>
                <a:alpha val="47000"/>
              </a:schemeClr>
            </a:solidFill>
          </p:spPr>
          <p:txBody>
            <a:bodyPr wrap="square" rtlCol="0">
              <a:spAutoFit/>
            </a:bodyPr>
            <a:lstStyle/>
            <a:p>
              <a:pPr algn="ctr"/>
              <a:r>
                <a:rPr lang="en-US" sz="3200" b="1" dirty="0">
                  <a:solidFill>
                    <a:srgbClr val="FFC000"/>
                  </a:solidFill>
                </a:rPr>
                <a:t>Vessels</a:t>
              </a:r>
            </a:p>
          </p:txBody>
        </p:sp>
        <p:sp>
          <p:nvSpPr>
            <p:cNvPr id="9" name="TextBox 8"/>
            <p:cNvSpPr txBox="1"/>
            <p:nvPr/>
          </p:nvSpPr>
          <p:spPr>
            <a:xfrm rot="16200000">
              <a:off x="6128935" y="4141624"/>
              <a:ext cx="1184032" cy="461665"/>
            </a:xfrm>
            <a:prstGeom prst="rect">
              <a:avLst/>
            </a:prstGeom>
            <a:solidFill>
              <a:schemeClr val="bg1">
                <a:lumMod val="85000"/>
                <a:alpha val="19000"/>
              </a:schemeClr>
            </a:solidFill>
          </p:spPr>
          <p:txBody>
            <a:bodyPr wrap="square" rtlCol="0">
              <a:spAutoFit/>
            </a:bodyPr>
            <a:lstStyle/>
            <a:p>
              <a:pPr algn="ctr"/>
              <a:r>
                <a:rPr lang="en-US" sz="2400" b="1" dirty="0">
                  <a:solidFill>
                    <a:srgbClr val="FFC000"/>
                  </a:solidFill>
                </a:rPr>
                <a:t>Spleen</a:t>
              </a:r>
            </a:p>
          </p:txBody>
        </p:sp>
        <p:sp>
          <p:nvSpPr>
            <p:cNvPr id="8" name="TextBox 7"/>
            <p:cNvSpPr txBox="1"/>
            <p:nvPr/>
          </p:nvSpPr>
          <p:spPr>
            <a:xfrm>
              <a:off x="4123592" y="4765357"/>
              <a:ext cx="2242038" cy="1077218"/>
            </a:xfrm>
            <a:prstGeom prst="rect">
              <a:avLst/>
            </a:prstGeom>
            <a:solidFill>
              <a:schemeClr val="bg1">
                <a:lumMod val="85000"/>
                <a:alpha val="26000"/>
              </a:schemeClr>
            </a:solidFill>
          </p:spPr>
          <p:txBody>
            <a:bodyPr wrap="square" rtlCol="0">
              <a:spAutoFit/>
            </a:bodyPr>
            <a:lstStyle/>
            <a:p>
              <a:pPr algn="ctr"/>
              <a:r>
                <a:rPr lang="en-US" sz="3200" b="1" dirty="0">
                  <a:solidFill>
                    <a:srgbClr val="FFC000"/>
                  </a:solidFill>
                </a:rPr>
                <a:t>Granulation tissue</a:t>
              </a:r>
            </a:p>
          </p:txBody>
        </p:sp>
      </p:grpSp>
      <p:sp>
        <p:nvSpPr>
          <p:cNvPr id="10" name="TextBox 9"/>
          <p:cNvSpPr txBox="1"/>
          <p:nvPr/>
        </p:nvSpPr>
        <p:spPr>
          <a:xfrm>
            <a:off x="6553200" y="1219200"/>
            <a:ext cx="2362200" cy="5386090"/>
          </a:xfrm>
          <a:prstGeom prst="rect">
            <a:avLst/>
          </a:prstGeom>
          <a:noFill/>
        </p:spPr>
        <p:txBody>
          <a:bodyPr wrap="square" rtlCol="0">
            <a:spAutoFit/>
          </a:bodyPr>
          <a:lstStyle/>
          <a:p>
            <a:r>
              <a:rPr lang="en-US" sz="2400" dirty="0"/>
              <a:t>1. “Granular” appearance is from tiny buds of </a:t>
            </a:r>
            <a:r>
              <a:rPr lang="en-US" sz="2400" i="1" dirty="0"/>
              <a:t>new blood vessels sprouting </a:t>
            </a:r>
            <a:r>
              <a:rPr lang="en-US" sz="2400" dirty="0"/>
              <a:t>from existing blood vessels </a:t>
            </a:r>
            <a:r>
              <a:rPr lang="en-US" sz="2000" dirty="0"/>
              <a:t>(</a:t>
            </a:r>
            <a:r>
              <a:rPr lang="en-US" sz="2000" dirty="0">
                <a:solidFill>
                  <a:srgbClr val="0070C0"/>
                </a:solidFill>
              </a:rPr>
              <a:t>neovascularization/ angiogenesis</a:t>
            </a:r>
            <a:r>
              <a:rPr lang="en-US" sz="2000" dirty="0"/>
              <a:t>)</a:t>
            </a:r>
          </a:p>
          <a:p>
            <a:endParaRPr lang="en-US" sz="2000" dirty="0"/>
          </a:p>
          <a:p>
            <a:r>
              <a:rPr lang="en-US" sz="2400" dirty="0"/>
              <a:t>2. Proliferation of </a:t>
            </a:r>
            <a:r>
              <a:rPr lang="en-US" sz="2400" dirty="0">
                <a:solidFill>
                  <a:srgbClr val="0070C0"/>
                </a:solidFill>
              </a:rPr>
              <a:t>fibroblasts</a:t>
            </a:r>
            <a:r>
              <a:rPr lang="en-US" sz="2400" dirty="0"/>
              <a:t> </a:t>
            </a:r>
            <a:r>
              <a:rPr lang="en-US" sz="2000" dirty="0"/>
              <a:t>(forms ECM)</a:t>
            </a:r>
            <a:r>
              <a:rPr lang="en-US" sz="2400" dirty="0"/>
              <a:t> , and some </a:t>
            </a:r>
            <a:r>
              <a:rPr lang="en-US" sz="2400" dirty="0">
                <a:solidFill>
                  <a:srgbClr val="0070C0"/>
                </a:solidFill>
              </a:rPr>
              <a:t>myofibroblasts </a:t>
            </a:r>
            <a:r>
              <a:rPr lang="en-US" sz="2000" dirty="0"/>
              <a:t>(close wound)</a:t>
            </a:r>
            <a:endParaRPr lang="en-US" sz="2400" dirty="0"/>
          </a:p>
        </p:txBody>
      </p:sp>
    </p:spTree>
    <p:extLst>
      <p:ext uri="{BB962C8B-B14F-4D97-AF65-F5344CB8AC3E}">
        <p14:creationId xmlns:p14="http://schemas.microsoft.com/office/powerpoint/2010/main" val="1181342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6" name="TextBox 15"/>
          <p:cNvSpPr txBox="1"/>
          <p:nvPr/>
        </p:nvSpPr>
        <p:spPr>
          <a:xfrm>
            <a:off x="5943600" y="1676400"/>
            <a:ext cx="2236470" cy="276999"/>
          </a:xfrm>
          <a:prstGeom prst="rect">
            <a:avLst/>
          </a:prstGeom>
          <a:noFill/>
        </p:spPr>
        <p:txBody>
          <a:bodyPr wrap="square" rtlCol="0">
            <a:spAutoFit/>
          </a:bodyPr>
          <a:lstStyle/>
          <a:p>
            <a:r>
              <a:rPr lang="en-US" sz="1200" dirty="0"/>
              <a:t>From Ratner et al., 2004</a:t>
            </a:r>
          </a:p>
        </p:txBody>
      </p:sp>
      <p:sp>
        <p:nvSpPr>
          <p:cNvPr id="3" name="Title 2"/>
          <p:cNvSpPr>
            <a:spLocks noGrp="1"/>
          </p:cNvSpPr>
          <p:nvPr>
            <p:ph type="title"/>
          </p:nvPr>
        </p:nvSpPr>
        <p:spPr>
          <a:xfrm>
            <a:off x="6117521" y="2670818"/>
            <a:ext cx="2905897" cy="2005315"/>
          </a:xfrm>
        </p:spPr>
        <p:txBody>
          <a:bodyPr>
            <a:normAutofit fontScale="90000"/>
          </a:bodyPr>
          <a:lstStyle/>
          <a:p>
            <a:r>
              <a:rPr lang="en-US" sz="3600" dirty="0"/>
              <a:t>Granulation tissue formed in wound healing</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786" y="1524000"/>
            <a:ext cx="5546293" cy="496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52B1C111-4C10-4989-AC3D-144C30367AE1}" type="slidenum">
              <a:rPr lang="en-US" smtClean="0"/>
              <a:t>49</a:t>
            </a:fld>
            <a:endParaRPr lang="en-US" dirty="0"/>
          </a:p>
        </p:txBody>
      </p:sp>
    </p:spTree>
    <p:extLst>
      <p:ext uri="{BB962C8B-B14F-4D97-AF65-F5344CB8AC3E}">
        <p14:creationId xmlns:p14="http://schemas.microsoft.com/office/powerpoint/2010/main" val="3346864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81000"/>
            <a:ext cx="8229600" cy="1036638"/>
          </a:xfrm>
        </p:spPr>
        <p:txBody>
          <a:bodyPr/>
          <a:lstStyle/>
          <a:p>
            <a:r>
              <a:rPr lang="en-US" altLang="en-US" sz="4000" b="1">
                <a:solidFill>
                  <a:schemeClr val="tx2"/>
                </a:solidFill>
              </a:rPr>
              <a:t>Immune and Lymphatic System </a:t>
            </a:r>
            <a:endParaRPr lang="en-GB" altLang="en-US" sz="4000"/>
          </a:p>
        </p:txBody>
      </p:sp>
      <p:sp>
        <p:nvSpPr>
          <p:cNvPr id="3" name="Content Placeholder 2"/>
          <p:cNvSpPr>
            <a:spLocks noGrp="1"/>
          </p:cNvSpPr>
          <p:nvPr>
            <p:ph idx="1"/>
          </p:nvPr>
        </p:nvSpPr>
        <p:spPr>
          <a:xfrm>
            <a:off x="457200" y="1600200"/>
            <a:ext cx="8229600" cy="1752600"/>
          </a:xfrm>
        </p:spPr>
        <p:txBody>
          <a:bodyPr/>
          <a:lstStyle/>
          <a:p>
            <a:pPr>
              <a:defRPr/>
            </a:pPr>
            <a:r>
              <a:rPr lang="en-GB" dirty="0"/>
              <a:t>The immune and lymphatic systems are two closely related organ systems that share several organs and physiological functions.</a:t>
            </a:r>
          </a:p>
          <a:p>
            <a:pPr marL="0" indent="0">
              <a:buFont typeface="Arial" panose="020B0604020202020204" pitchFamily="34" charset="0"/>
              <a:buNone/>
              <a:defRPr/>
            </a:pPr>
            <a:endParaRPr lang="en-GB" dirty="0"/>
          </a:p>
        </p:txBody>
      </p:sp>
      <p:sp>
        <p:nvSpPr>
          <p:cNvPr id="8196"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pic>
        <p:nvPicPr>
          <p:cNvPr id="8197" name="Picture 1" descr="C:\Documents and Settings\user\My Documents\Textbook_Biomaterials\Figures in TIFF orJPG\Chap 19\shutterstock_108997118.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438" y="3184525"/>
            <a:ext cx="2544762"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 descr="19-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38" y="3200400"/>
            <a:ext cx="3001962"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947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1524000"/>
            <a:chOff x="0" y="0"/>
            <a:chExt cx="9144000" cy="1524000"/>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6612" y="1634633"/>
            <a:ext cx="7315200" cy="460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28600" y="6367046"/>
            <a:ext cx="2895600" cy="338554"/>
          </a:xfrm>
          <a:prstGeom prst="rect">
            <a:avLst/>
          </a:prstGeom>
          <a:noFill/>
        </p:spPr>
        <p:txBody>
          <a:bodyPr wrap="square" rtlCol="0">
            <a:spAutoFit/>
          </a:bodyPr>
          <a:lstStyle/>
          <a:p>
            <a:r>
              <a:rPr lang="en-US" sz="1600" dirty="0"/>
              <a:t>From Ch. 4.1, Ratner et al., 2004</a:t>
            </a:r>
          </a:p>
        </p:txBody>
      </p:sp>
      <p:sp>
        <p:nvSpPr>
          <p:cNvPr id="3" name="Slide Number Placeholder 2"/>
          <p:cNvSpPr>
            <a:spLocks noGrp="1"/>
          </p:cNvSpPr>
          <p:nvPr>
            <p:ph type="sldNum" sz="quarter" idx="12"/>
          </p:nvPr>
        </p:nvSpPr>
        <p:spPr/>
        <p:txBody>
          <a:bodyPr/>
          <a:lstStyle/>
          <a:p>
            <a:fld id="{52B1C111-4C10-4989-AC3D-144C30367AE1}" type="slidenum">
              <a:rPr lang="en-US" smtClean="0"/>
              <a:t>50</a:t>
            </a:fld>
            <a:endParaRPr lang="en-US"/>
          </a:p>
        </p:txBody>
      </p:sp>
    </p:spTree>
    <p:extLst>
      <p:ext uri="{BB962C8B-B14F-4D97-AF65-F5344CB8AC3E}">
        <p14:creationId xmlns:p14="http://schemas.microsoft.com/office/powerpoint/2010/main" val="1349782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2103438"/>
            <a:ext cx="8229600" cy="1998662"/>
          </a:xfrm>
        </p:spPr>
        <p:txBody>
          <a:bodyPr>
            <a:normAutofit fontScale="90000"/>
          </a:bodyPr>
          <a:lstStyle/>
          <a:p>
            <a:r>
              <a:rPr lang="en-US" dirty="0"/>
              <a:t>Bonus slides: In case you are interested in learning a little more about the immune system. You do not need to memorize information on the following slides. </a:t>
            </a:r>
          </a:p>
        </p:txBody>
      </p:sp>
      <p:sp>
        <p:nvSpPr>
          <p:cNvPr id="3" name="Slide Number Placeholder 2"/>
          <p:cNvSpPr>
            <a:spLocks noGrp="1"/>
          </p:cNvSpPr>
          <p:nvPr>
            <p:ph type="sldNum" sz="quarter" idx="12"/>
          </p:nvPr>
        </p:nvSpPr>
        <p:spPr/>
        <p:txBody>
          <a:bodyPr/>
          <a:lstStyle/>
          <a:p>
            <a:fld id="{52B1C111-4C10-4989-AC3D-144C30367AE1}" type="slidenum">
              <a:rPr lang="en-US" smtClean="0"/>
              <a:t>51</a:t>
            </a:fld>
            <a:endParaRPr lang="en-US"/>
          </a:p>
        </p:txBody>
      </p:sp>
    </p:spTree>
    <p:extLst>
      <p:ext uri="{BB962C8B-B14F-4D97-AF65-F5344CB8AC3E}">
        <p14:creationId xmlns:p14="http://schemas.microsoft.com/office/powerpoint/2010/main" val="367820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Mechanisms of antibody action</a:t>
            </a:r>
          </a:p>
        </p:txBody>
      </p:sp>
      <p:sp>
        <p:nvSpPr>
          <p:cNvPr id="5" name="Content Placeholder 4"/>
          <p:cNvSpPr>
            <a:spLocks noGrp="1"/>
          </p:cNvSpPr>
          <p:nvPr>
            <p:ph idx="1"/>
          </p:nvPr>
        </p:nvSpPr>
        <p:spPr/>
        <p:txBody>
          <a:bodyPr/>
          <a:lstStyle/>
          <a:p>
            <a:pPr marL="690563" indent="-690563">
              <a:buFont typeface="+mj-lt"/>
              <a:buAutoNum type="arabicPeriod"/>
            </a:pPr>
            <a:r>
              <a:rPr lang="en-US" dirty="0"/>
              <a:t>Agglutination</a:t>
            </a:r>
          </a:p>
          <a:p>
            <a:pPr marL="690563" indent="-690563">
              <a:buFont typeface="+mj-lt"/>
              <a:buAutoNum type="arabicPeriod"/>
            </a:pPr>
            <a:r>
              <a:rPr lang="en-US" dirty="0"/>
              <a:t>Precipitation</a:t>
            </a:r>
          </a:p>
          <a:p>
            <a:pPr marL="690563" indent="-690563">
              <a:buFont typeface="+mj-lt"/>
              <a:buAutoNum type="arabicPeriod"/>
            </a:pPr>
            <a:r>
              <a:rPr lang="en-US" dirty="0"/>
              <a:t>Neutralization</a:t>
            </a:r>
          </a:p>
          <a:p>
            <a:pPr marL="690563" indent="-690563">
              <a:buFont typeface="+mj-lt"/>
              <a:buAutoNum type="arabicPeriod"/>
            </a:pPr>
            <a:r>
              <a:rPr lang="en-US" dirty="0" err="1"/>
              <a:t>Lysis</a:t>
            </a:r>
            <a:endParaRPr lang="en-US" dirty="0"/>
          </a:p>
        </p:txBody>
      </p:sp>
      <p:sp>
        <p:nvSpPr>
          <p:cNvPr id="3" name="Slide Number Placeholder 2"/>
          <p:cNvSpPr>
            <a:spLocks noGrp="1"/>
          </p:cNvSpPr>
          <p:nvPr>
            <p:ph type="sldNum" sz="quarter" idx="12"/>
          </p:nvPr>
        </p:nvSpPr>
        <p:spPr/>
        <p:txBody>
          <a:bodyPr/>
          <a:lstStyle/>
          <a:p>
            <a:fld id="{EC60E923-2B32-4D95-91D7-46453B25A98D}" type="slidenum">
              <a:rPr lang="en-US" smtClean="0"/>
              <a:t>52</a:t>
            </a:fld>
            <a:endParaRPr lang="en-US"/>
          </a:p>
        </p:txBody>
      </p:sp>
    </p:spTree>
    <p:extLst>
      <p:ext uri="{BB962C8B-B14F-4D97-AF65-F5344CB8AC3E}">
        <p14:creationId xmlns:p14="http://schemas.microsoft.com/office/powerpoint/2010/main" val="4135732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Peptide-class </a:t>
            </a:r>
            <a:r>
              <a:rPr lang="en-US" dirty="0">
                <a:latin typeface="Times New Roman" pitchFamily="18" charset="0"/>
                <a:cs typeface="Times New Roman" pitchFamily="18" charset="0"/>
              </a:rPr>
              <a:t>I</a:t>
            </a:r>
            <a:r>
              <a:rPr lang="en-US" dirty="0"/>
              <a:t> or </a:t>
            </a:r>
            <a:r>
              <a:rPr lang="en-US" dirty="0">
                <a:latin typeface="Times New Roman" pitchFamily="18" charset="0"/>
                <a:cs typeface="Times New Roman" pitchFamily="18" charset="0"/>
              </a:rPr>
              <a:t>II</a:t>
            </a:r>
            <a:r>
              <a:rPr lang="en-US" dirty="0"/>
              <a:t> MHC complex</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12.4,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33600"/>
            <a:ext cx="65532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60E923-2B32-4D95-91D7-46453B25A98D}" type="slidenum">
              <a:rPr lang="en-US" smtClean="0"/>
              <a:t>53</a:t>
            </a:fld>
            <a:endParaRPr lang="en-US"/>
          </a:p>
        </p:txBody>
      </p:sp>
      <p:sp>
        <p:nvSpPr>
          <p:cNvPr id="7" name="TextBox 6"/>
          <p:cNvSpPr txBox="1"/>
          <p:nvPr/>
        </p:nvSpPr>
        <p:spPr>
          <a:xfrm rot="21293326">
            <a:off x="183428" y="1385304"/>
            <a:ext cx="2286000" cy="584775"/>
          </a:xfrm>
          <a:prstGeom prst="rect">
            <a:avLst/>
          </a:prstGeom>
          <a:solidFill>
            <a:schemeClr val="bg1"/>
          </a:solidFill>
        </p:spPr>
        <p:txBody>
          <a:bodyPr wrap="square" rtlCol="0">
            <a:spAutoFit/>
          </a:bodyPr>
          <a:lstStyle/>
          <a:p>
            <a:pPr algn="ctr"/>
            <a:r>
              <a:rPr lang="en-US" sz="1600" dirty="0">
                <a:solidFill>
                  <a:schemeClr val="accent6">
                    <a:lumMod val="75000"/>
                  </a:schemeClr>
                </a:solidFill>
              </a:rPr>
              <a:t>You do not need to memorize graphic</a:t>
            </a:r>
          </a:p>
        </p:txBody>
      </p:sp>
    </p:spTree>
    <p:extLst>
      <p:ext uri="{BB962C8B-B14F-4D97-AF65-F5344CB8AC3E}">
        <p14:creationId xmlns:p14="http://schemas.microsoft.com/office/powerpoint/2010/main" val="12521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47800"/>
            <a:ext cx="8229600" cy="503238"/>
          </a:xfrm>
        </p:spPr>
        <p:txBody>
          <a:bodyPr>
            <a:normAutofit fontScale="90000"/>
          </a:bodyPr>
          <a:lstStyle/>
          <a:p>
            <a:r>
              <a:rPr lang="en-US" sz="3200" dirty="0"/>
              <a:t>MHC I and II Pathways</a:t>
            </a:r>
          </a:p>
        </p:txBody>
      </p:sp>
      <p:graphicFrame>
        <p:nvGraphicFramePr>
          <p:cNvPr id="5" name="Content Placeholder 4"/>
          <p:cNvGraphicFramePr>
            <a:graphicFrameLocks noGrp="1"/>
          </p:cNvGraphicFramePr>
          <p:nvPr>
            <p:ph idx="1"/>
            <p:extLst/>
          </p:nvPr>
        </p:nvGraphicFramePr>
        <p:xfrm>
          <a:off x="533400" y="1981200"/>
          <a:ext cx="8229600" cy="4385620"/>
        </p:xfrm>
        <a:graphic>
          <a:graphicData uri="http://schemas.openxmlformats.org/drawingml/2006/table">
            <a:tbl>
              <a:tblPr/>
              <a:tblGrid>
                <a:gridCol w="2286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210510">
                <a:tc>
                  <a:txBody>
                    <a:bodyPr/>
                    <a:lstStyle/>
                    <a:p>
                      <a:r>
                        <a:rPr lang="en-US" sz="1600" b="1" u="sng" dirty="0"/>
                        <a:t>Characteristic</a:t>
                      </a:r>
                    </a:p>
                  </a:txBody>
                  <a:tcPr marL="52627" marR="52627" marT="26314" marB="26314" anchor="ctr">
                    <a:lnL>
                      <a:noFill/>
                    </a:lnL>
                    <a:lnR>
                      <a:noFill/>
                    </a:lnR>
                    <a:lnT>
                      <a:noFill/>
                    </a:lnT>
                    <a:lnB>
                      <a:noFill/>
                    </a:lnB>
                  </a:tcPr>
                </a:tc>
                <a:tc>
                  <a:txBody>
                    <a:bodyPr/>
                    <a:lstStyle/>
                    <a:p>
                      <a:r>
                        <a:rPr lang="en-US" sz="1600" b="1" u="sng" dirty="0"/>
                        <a:t>MHC-I pathway</a:t>
                      </a:r>
                    </a:p>
                  </a:txBody>
                  <a:tcPr marL="52627" marR="52627" marT="26314" marB="26314" anchor="ctr">
                    <a:lnL>
                      <a:noFill/>
                    </a:lnL>
                    <a:lnR>
                      <a:noFill/>
                    </a:lnR>
                    <a:lnT>
                      <a:noFill/>
                    </a:lnT>
                    <a:lnB>
                      <a:noFill/>
                    </a:lnB>
                  </a:tcPr>
                </a:tc>
                <a:tc>
                  <a:txBody>
                    <a:bodyPr/>
                    <a:lstStyle/>
                    <a:p>
                      <a:r>
                        <a:rPr lang="en-US" sz="1600" b="1" u="sng" dirty="0"/>
                        <a:t>MHC-II pathway</a:t>
                      </a:r>
                    </a:p>
                  </a:txBody>
                  <a:tcPr marL="52627" marR="52627" marT="26314" marB="26314" anchor="ctr">
                    <a:lnL>
                      <a:noFill/>
                    </a:lnL>
                    <a:lnR>
                      <a:noFill/>
                    </a:lnR>
                    <a:lnT>
                      <a:noFill/>
                    </a:lnT>
                    <a:lnB>
                      <a:noFill/>
                    </a:lnB>
                  </a:tcPr>
                </a:tc>
                <a:extLst>
                  <a:ext uri="{0D108BD9-81ED-4DB2-BD59-A6C34878D82A}">
                    <a16:rowId xmlns:a16="http://schemas.microsoft.com/office/drawing/2014/main" val="10000"/>
                  </a:ext>
                </a:extLst>
              </a:tr>
              <a:tr h="526275">
                <a:tc>
                  <a:txBody>
                    <a:bodyPr/>
                    <a:lstStyle/>
                    <a:p>
                      <a:r>
                        <a:rPr lang="en-US" sz="1600" dirty="0"/>
                        <a:t>Peptide-MHC complex</a:t>
                      </a:r>
                    </a:p>
                  </a:txBody>
                  <a:tcPr marL="52627" marR="52627" marT="26314" marB="26314" anchor="ctr">
                    <a:lnL>
                      <a:noFill/>
                    </a:lnL>
                    <a:lnR>
                      <a:noFill/>
                    </a:lnR>
                    <a:lnT>
                      <a:noFill/>
                    </a:lnT>
                    <a:lnB>
                      <a:noFill/>
                    </a:lnB>
                  </a:tcPr>
                </a:tc>
                <a:tc>
                  <a:txBody>
                    <a:bodyPr/>
                    <a:lstStyle/>
                    <a:p>
                      <a:r>
                        <a:rPr lang="en-US" sz="1600" dirty="0"/>
                        <a:t>Polymorphic chain α and β2 </a:t>
                      </a:r>
                      <a:r>
                        <a:rPr lang="en-US" sz="1600" dirty="0" err="1"/>
                        <a:t>microglobulin</a:t>
                      </a:r>
                      <a:r>
                        <a:rPr lang="en-US" sz="1600" dirty="0"/>
                        <a:t>, peptide bound to α chain</a:t>
                      </a:r>
                    </a:p>
                  </a:txBody>
                  <a:tcPr marL="52627" marR="52627" marT="26314" marB="26314" anchor="ctr">
                    <a:lnL>
                      <a:noFill/>
                    </a:lnL>
                    <a:lnR>
                      <a:noFill/>
                    </a:lnR>
                    <a:lnT>
                      <a:noFill/>
                    </a:lnT>
                    <a:lnB>
                      <a:noFill/>
                    </a:lnB>
                  </a:tcPr>
                </a:tc>
                <a:tc>
                  <a:txBody>
                    <a:bodyPr/>
                    <a:lstStyle/>
                    <a:p>
                      <a:r>
                        <a:rPr lang="en-US" sz="1600"/>
                        <a:t>Polymorphic chains α and β, peptide binds to both</a:t>
                      </a:r>
                    </a:p>
                  </a:txBody>
                  <a:tcPr marL="52627" marR="52627" marT="26314" marB="26314" anchor="ctr">
                    <a:lnL>
                      <a:noFill/>
                    </a:lnL>
                    <a:lnR>
                      <a:noFill/>
                    </a:lnR>
                    <a:lnT>
                      <a:noFill/>
                    </a:lnT>
                    <a:lnB>
                      <a:noFill/>
                    </a:lnB>
                  </a:tcPr>
                </a:tc>
                <a:extLst>
                  <a:ext uri="{0D108BD9-81ED-4DB2-BD59-A6C34878D82A}">
                    <a16:rowId xmlns:a16="http://schemas.microsoft.com/office/drawing/2014/main" val="10001"/>
                  </a:ext>
                </a:extLst>
              </a:tr>
              <a:tr h="842040">
                <a:tc>
                  <a:txBody>
                    <a:bodyPr/>
                    <a:lstStyle/>
                    <a:p>
                      <a:r>
                        <a:rPr lang="en-US" sz="1600" dirty="0"/>
                        <a:t>Types of antigen presenting cells (APC)</a:t>
                      </a:r>
                    </a:p>
                  </a:txBody>
                  <a:tcPr marL="52627" marR="52627" marT="26314" marB="26314" anchor="ctr">
                    <a:lnL>
                      <a:noFill/>
                    </a:lnL>
                    <a:lnR>
                      <a:noFill/>
                    </a:lnR>
                    <a:lnT>
                      <a:noFill/>
                    </a:lnT>
                    <a:lnB>
                      <a:noFill/>
                    </a:lnB>
                  </a:tcPr>
                </a:tc>
                <a:tc>
                  <a:txBody>
                    <a:bodyPr/>
                    <a:lstStyle/>
                    <a:p>
                      <a:r>
                        <a:rPr lang="en-US" sz="1600" dirty="0"/>
                        <a:t>All nucleated cells</a:t>
                      </a:r>
                    </a:p>
                  </a:txBody>
                  <a:tcPr marL="52627" marR="52627" marT="26314" marB="26314" anchor="ctr">
                    <a:lnL>
                      <a:noFill/>
                    </a:lnL>
                    <a:lnR>
                      <a:noFill/>
                    </a:lnR>
                    <a:lnT>
                      <a:noFill/>
                    </a:lnT>
                    <a:lnB>
                      <a:noFill/>
                    </a:lnB>
                  </a:tcPr>
                </a:tc>
                <a:tc>
                  <a:txBody>
                    <a:bodyPr/>
                    <a:lstStyle/>
                    <a:p>
                      <a:r>
                        <a:rPr lang="en-US" sz="1600" dirty="0"/>
                        <a:t>Dendritic cells, mononuclear phagocytes, B cells, some endothelial cells, epithelium of thymus</a:t>
                      </a:r>
                    </a:p>
                  </a:txBody>
                  <a:tcPr marL="52627" marR="52627" marT="26314" marB="26314" anchor="ctr">
                    <a:lnL>
                      <a:noFill/>
                    </a:lnL>
                    <a:lnR>
                      <a:noFill/>
                    </a:lnR>
                    <a:lnT>
                      <a:noFill/>
                    </a:lnT>
                    <a:lnB>
                      <a:noFill/>
                    </a:lnB>
                  </a:tcPr>
                </a:tc>
                <a:extLst>
                  <a:ext uri="{0D108BD9-81ED-4DB2-BD59-A6C34878D82A}">
                    <a16:rowId xmlns:a16="http://schemas.microsoft.com/office/drawing/2014/main" val="10002"/>
                  </a:ext>
                </a:extLst>
              </a:tr>
              <a:tr h="368392">
                <a:tc>
                  <a:txBody>
                    <a:bodyPr/>
                    <a:lstStyle/>
                    <a:p>
                      <a:r>
                        <a:rPr lang="en-US" sz="1600" dirty="0"/>
                        <a:t>T lymphocytes respond to</a:t>
                      </a:r>
                    </a:p>
                  </a:txBody>
                  <a:tcPr marL="52627" marR="52627" marT="26314" marB="26314" anchor="ctr">
                    <a:lnL>
                      <a:noFill/>
                    </a:lnL>
                    <a:lnR>
                      <a:noFill/>
                    </a:lnR>
                    <a:lnT>
                      <a:noFill/>
                    </a:lnT>
                    <a:lnB>
                      <a:noFill/>
                    </a:lnB>
                  </a:tcPr>
                </a:tc>
                <a:tc>
                  <a:txBody>
                    <a:bodyPr/>
                    <a:lstStyle/>
                    <a:p>
                      <a:r>
                        <a:rPr lang="en-US" sz="1600" dirty="0"/>
                        <a:t>Cytotoxic T lymphocytes (CD8+)</a:t>
                      </a:r>
                    </a:p>
                  </a:txBody>
                  <a:tcPr marL="52627" marR="52627" marT="26314" marB="26314" anchor="ctr">
                    <a:lnL>
                      <a:noFill/>
                    </a:lnL>
                    <a:lnR>
                      <a:noFill/>
                    </a:lnR>
                    <a:lnT>
                      <a:noFill/>
                    </a:lnT>
                    <a:lnB>
                      <a:noFill/>
                    </a:lnB>
                  </a:tcPr>
                </a:tc>
                <a:tc>
                  <a:txBody>
                    <a:bodyPr/>
                    <a:lstStyle/>
                    <a:p>
                      <a:r>
                        <a:rPr lang="en-US" sz="1600" dirty="0"/>
                        <a:t>Helper T lymphocytes (CD4+)</a:t>
                      </a:r>
                    </a:p>
                  </a:txBody>
                  <a:tcPr marL="52627" marR="52627" marT="26314" marB="26314" anchor="ctr">
                    <a:lnL>
                      <a:noFill/>
                    </a:lnL>
                    <a:lnR>
                      <a:noFill/>
                    </a:lnR>
                    <a:lnT>
                      <a:noFill/>
                    </a:lnT>
                    <a:lnB>
                      <a:noFill/>
                    </a:lnB>
                  </a:tcPr>
                </a:tc>
                <a:extLst>
                  <a:ext uri="{0D108BD9-81ED-4DB2-BD59-A6C34878D82A}">
                    <a16:rowId xmlns:a16="http://schemas.microsoft.com/office/drawing/2014/main" val="10003"/>
                  </a:ext>
                </a:extLst>
              </a:tr>
              <a:tr h="842040">
                <a:tc>
                  <a:txBody>
                    <a:bodyPr/>
                    <a:lstStyle/>
                    <a:p>
                      <a:r>
                        <a:rPr lang="en-US" sz="1600"/>
                        <a:t>Origin of antigenic proteins</a:t>
                      </a:r>
                    </a:p>
                  </a:txBody>
                  <a:tcPr marL="52627" marR="52627" marT="26314" marB="26314" anchor="ctr">
                    <a:lnL>
                      <a:noFill/>
                    </a:lnL>
                    <a:lnR>
                      <a:noFill/>
                    </a:lnR>
                    <a:lnT>
                      <a:noFill/>
                    </a:lnT>
                    <a:lnB>
                      <a:noFill/>
                    </a:lnB>
                  </a:tcPr>
                </a:tc>
                <a:tc>
                  <a:txBody>
                    <a:bodyPr/>
                    <a:lstStyle/>
                    <a:p>
                      <a:r>
                        <a:rPr lang="en-US" sz="1600" dirty="0"/>
                        <a:t>cytosolic proteins</a:t>
                      </a:r>
                    </a:p>
                  </a:txBody>
                  <a:tcPr marL="52627" marR="52627" marT="26314" marB="26314" anchor="ctr">
                    <a:lnL>
                      <a:noFill/>
                    </a:lnL>
                    <a:lnR>
                      <a:noFill/>
                    </a:lnR>
                    <a:lnT>
                      <a:noFill/>
                    </a:lnT>
                    <a:lnB>
                      <a:noFill/>
                    </a:lnB>
                  </a:tcPr>
                </a:tc>
                <a:tc>
                  <a:txBody>
                    <a:bodyPr/>
                    <a:lstStyle/>
                    <a:p>
                      <a:r>
                        <a:rPr lang="en-US" sz="1600" dirty="0"/>
                        <a:t>Proteins in endosomes/lysosomes (mostly from extracellular medium)</a:t>
                      </a:r>
                    </a:p>
                  </a:txBody>
                  <a:tcPr marL="52627" marR="52627" marT="26314" marB="26314" anchor="ctr">
                    <a:lnL>
                      <a:noFill/>
                    </a:lnL>
                    <a:lnR>
                      <a:noFill/>
                    </a:lnR>
                    <a:lnT>
                      <a:noFill/>
                    </a:lnT>
                    <a:lnB>
                      <a:noFill/>
                    </a:lnB>
                  </a:tcPr>
                </a:tc>
                <a:extLst>
                  <a:ext uri="{0D108BD9-81ED-4DB2-BD59-A6C34878D82A}">
                    <a16:rowId xmlns:a16="http://schemas.microsoft.com/office/drawing/2014/main" val="10004"/>
                  </a:ext>
                </a:extLst>
              </a:tr>
              <a:tr h="526275">
                <a:tc>
                  <a:txBody>
                    <a:bodyPr/>
                    <a:lstStyle/>
                    <a:p>
                      <a:r>
                        <a:rPr lang="en-US" sz="1600" dirty="0"/>
                        <a:t>Enzymes for peptide generation</a:t>
                      </a:r>
                    </a:p>
                  </a:txBody>
                  <a:tcPr marL="52627" marR="52627" marT="26314" marB="26314" anchor="ctr">
                    <a:lnL>
                      <a:noFill/>
                    </a:lnL>
                    <a:lnR>
                      <a:noFill/>
                    </a:lnR>
                    <a:lnT>
                      <a:noFill/>
                    </a:lnT>
                    <a:lnB>
                      <a:noFill/>
                    </a:lnB>
                  </a:tcPr>
                </a:tc>
                <a:tc>
                  <a:txBody>
                    <a:bodyPr/>
                    <a:lstStyle/>
                    <a:p>
                      <a:r>
                        <a:rPr lang="en-US" sz="1600" dirty="0"/>
                        <a:t>Cytosolic proteasome</a:t>
                      </a:r>
                    </a:p>
                  </a:txBody>
                  <a:tcPr marL="52627" marR="52627" marT="26314" marB="26314" anchor="ctr">
                    <a:lnL>
                      <a:noFill/>
                    </a:lnL>
                    <a:lnR>
                      <a:noFill/>
                    </a:lnR>
                    <a:lnT>
                      <a:noFill/>
                    </a:lnT>
                    <a:lnB>
                      <a:noFill/>
                    </a:lnB>
                  </a:tcPr>
                </a:tc>
                <a:tc>
                  <a:txBody>
                    <a:bodyPr/>
                    <a:lstStyle/>
                    <a:p>
                      <a:r>
                        <a:rPr lang="en-US" sz="1600" dirty="0"/>
                        <a:t>Proteases from endosomes and lysosomes (e.g., cathepsin)</a:t>
                      </a:r>
                    </a:p>
                  </a:txBody>
                  <a:tcPr marL="52627" marR="52627" marT="26314" marB="26314" anchor="ctr">
                    <a:lnL>
                      <a:noFill/>
                    </a:lnL>
                    <a:lnR>
                      <a:noFill/>
                    </a:lnR>
                    <a:lnT>
                      <a:noFill/>
                    </a:lnT>
                    <a:lnB>
                      <a:noFill/>
                    </a:lnB>
                  </a:tcPr>
                </a:tc>
                <a:extLst>
                  <a:ext uri="{0D108BD9-81ED-4DB2-BD59-A6C34878D82A}">
                    <a16:rowId xmlns:a16="http://schemas.microsoft.com/office/drawing/2014/main" val="10005"/>
                  </a:ext>
                </a:extLst>
              </a:tr>
              <a:tr h="526275">
                <a:tc>
                  <a:txBody>
                    <a:bodyPr/>
                    <a:lstStyle/>
                    <a:p>
                      <a:r>
                        <a:rPr lang="en-US" sz="1600" dirty="0"/>
                        <a:t>Location of loading peptide onto MHC</a:t>
                      </a:r>
                    </a:p>
                  </a:txBody>
                  <a:tcPr marL="52627" marR="52627" marT="26314" marB="26314" anchor="ctr">
                    <a:lnL>
                      <a:noFill/>
                    </a:lnL>
                    <a:lnR>
                      <a:noFill/>
                    </a:lnR>
                    <a:lnT>
                      <a:noFill/>
                    </a:lnT>
                    <a:lnB>
                      <a:noFill/>
                    </a:lnB>
                  </a:tcPr>
                </a:tc>
                <a:tc>
                  <a:txBody>
                    <a:bodyPr/>
                    <a:lstStyle/>
                    <a:p>
                      <a:r>
                        <a:rPr lang="en-US" sz="1600" dirty="0"/>
                        <a:t>Endoplasmic reticulum</a:t>
                      </a:r>
                    </a:p>
                  </a:txBody>
                  <a:tcPr marL="52627" marR="52627" marT="26314" marB="26314" anchor="ctr">
                    <a:lnL>
                      <a:noFill/>
                    </a:lnL>
                    <a:lnR>
                      <a:noFill/>
                    </a:lnR>
                    <a:lnT>
                      <a:noFill/>
                    </a:lnT>
                    <a:lnB>
                      <a:noFill/>
                    </a:lnB>
                  </a:tcPr>
                </a:tc>
                <a:tc>
                  <a:txBody>
                    <a:bodyPr/>
                    <a:lstStyle/>
                    <a:p>
                      <a:r>
                        <a:rPr lang="en-US" sz="1600" dirty="0"/>
                        <a:t>Specialized vesicular compartment</a:t>
                      </a:r>
                    </a:p>
                  </a:txBody>
                  <a:tcPr marL="52627" marR="52627" marT="26314" marB="26314" anchor="ctr">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6FA44E7C-4816-4B7F-B813-658EA868BA45}" type="slidenum">
              <a:rPr lang="en-US" smtClean="0"/>
              <a:t>54</a:t>
            </a:fld>
            <a:endParaRPr lang="en-US"/>
          </a:p>
        </p:txBody>
      </p:sp>
      <p:grpSp>
        <p:nvGrpSpPr>
          <p:cNvPr id="6" name="Group 5"/>
          <p:cNvGrpSpPr/>
          <p:nvPr/>
        </p:nvGrpSpPr>
        <p:grpSpPr>
          <a:xfrm>
            <a:off x="0" y="0"/>
            <a:ext cx="9144000" cy="2057399"/>
            <a:chOff x="0" y="0"/>
            <a:chExt cx="9144000" cy="2057399"/>
          </a:xfrm>
        </p:grpSpPr>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8" name="Freeform 7"/>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6" name="Rectangle 15"/>
          <p:cNvSpPr/>
          <p:nvPr/>
        </p:nvSpPr>
        <p:spPr>
          <a:xfrm>
            <a:off x="504824" y="6504801"/>
            <a:ext cx="6810375" cy="276999"/>
          </a:xfrm>
          <a:prstGeom prst="rect">
            <a:avLst/>
          </a:prstGeom>
        </p:spPr>
        <p:txBody>
          <a:bodyPr wrap="square">
            <a:spAutoFit/>
          </a:bodyPr>
          <a:lstStyle/>
          <a:p>
            <a:r>
              <a:rPr lang="en-US" sz="1200" dirty="0"/>
              <a:t>Downloaded Sept. 15, 2011. http://en.wikipedia.org/wiki/Major_histocompatibility_complex</a:t>
            </a:r>
          </a:p>
        </p:txBody>
      </p:sp>
      <p:sp>
        <p:nvSpPr>
          <p:cNvPr id="17" name="TextBox 16"/>
          <p:cNvSpPr txBox="1"/>
          <p:nvPr/>
        </p:nvSpPr>
        <p:spPr>
          <a:xfrm rot="21293326">
            <a:off x="94962" y="1402613"/>
            <a:ext cx="2286000" cy="584775"/>
          </a:xfrm>
          <a:prstGeom prst="rect">
            <a:avLst/>
          </a:prstGeom>
          <a:noFill/>
        </p:spPr>
        <p:txBody>
          <a:bodyPr wrap="square" rtlCol="0">
            <a:spAutoFit/>
          </a:bodyPr>
          <a:lstStyle/>
          <a:p>
            <a:pPr algn="ctr"/>
            <a:r>
              <a:rPr lang="en-US" sz="1600" dirty="0">
                <a:solidFill>
                  <a:schemeClr val="accent6">
                    <a:lumMod val="75000"/>
                  </a:schemeClr>
                </a:solidFill>
              </a:rPr>
              <a:t>You do not need to memorize table</a:t>
            </a:r>
          </a:p>
        </p:txBody>
      </p:sp>
    </p:spTree>
    <p:extLst>
      <p:ext uri="{BB962C8B-B14F-4D97-AF65-F5344CB8AC3E}">
        <p14:creationId xmlns:p14="http://schemas.microsoft.com/office/powerpoint/2010/main" val="3823534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3825" y="1428750"/>
            <a:ext cx="8534400" cy="609599"/>
          </a:xfrm>
        </p:spPr>
        <p:txBody>
          <a:bodyPr>
            <a:noAutofit/>
          </a:bodyPr>
          <a:lstStyle/>
          <a:p>
            <a:r>
              <a:rPr lang="en-US" sz="3600" dirty="0"/>
              <a:t>Overview of B- &amp; T-cell responses</a:t>
            </a:r>
          </a:p>
        </p:txBody>
      </p:sp>
      <p:grpSp>
        <p:nvGrpSpPr>
          <p:cNvPr id="39" name="Group 38"/>
          <p:cNvGrpSpPr/>
          <p:nvPr/>
        </p:nvGrpSpPr>
        <p:grpSpPr>
          <a:xfrm>
            <a:off x="0" y="0"/>
            <a:ext cx="9144000" cy="2057399"/>
            <a:chOff x="0" y="0"/>
            <a:chExt cx="9144000" cy="2057399"/>
          </a:xfrm>
        </p:grpSpPr>
        <p:sp>
          <p:nvSpPr>
            <p:cNvPr id="42" name="Freeform 41"/>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44" name="Freeform 4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4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4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48" name="Group 47"/>
            <p:cNvGrpSpPr/>
            <p:nvPr/>
          </p:nvGrpSpPr>
          <p:grpSpPr>
            <a:xfrm>
              <a:off x="76200" y="76200"/>
              <a:ext cx="914400" cy="914400"/>
              <a:chOff x="76200" y="76200"/>
              <a:chExt cx="914400" cy="914400"/>
            </a:xfrm>
          </p:grpSpPr>
          <p:sp>
            <p:nvSpPr>
              <p:cNvPr id="49" name="Oval 4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6"/>
              <p:cNvGrpSpPr/>
              <p:nvPr/>
            </p:nvGrpSpPr>
            <p:grpSpPr>
              <a:xfrm>
                <a:off x="257629" y="297231"/>
                <a:ext cx="580571" cy="540969"/>
                <a:chOff x="-8229599" y="518558"/>
                <a:chExt cx="4571999" cy="4087423"/>
              </a:xfrm>
            </p:grpSpPr>
            <p:sp>
              <p:nvSpPr>
                <p:cNvPr id="5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49053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5105400" y="2420153"/>
            <a:ext cx="3886200" cy="3970318"/>
          </a:xfrm>
          <a:prstGeom prst="rect">
            <a:avLst/>
          </a:prstGeom>
        </p:spPr>
        <p:txBody>
          <a:bodyPr wrap="square">
            <a:spAutoFit/>
          </a:bodyPr>
          <a:lstStyle/>
          <a:p>
            <a:r>
              <a:rPr lang="en-US" sz="1200" dirty="0"/>
              <a:t>From Ch. 4.3, Ratner et al., 2004 “FIG. 7. T- and B-cell adaptive immune responses to extracellular microbes. Adaptive immune responses to extracellular microorganisms (and their toxins) include B-cell responses to generate antibody, and helper T-cell responses that can direct both B-cell antibody production and secondary cellular activation of macrophages and other inflammatory cells. Binding of antibodies can prevent microbes from entering host tissues (neutralization), can opsonize them for phagocytes, or can help activate complement more efficiently to increase inflammatory responses or induce microbial </a:t>
            </a:r>
            <a:r>
              <a:rPr lang="en-US" sz="1200" dirty="0" err="1"/>
              <a:t>lysis</a:t>
            </a:r>
            <a:r>
              <a:rPr lang="en-US" sz="1200" dirty="0"/>
              <a:t>. T-cell activation</a:t>
            </a:r>
          </a:p>
          <a:p>
            <a:r>
              <a:rPr lang="en-US" sz="1200" dirty="0"/>
              <a:t>requires that antigen presenting cells (APC, such as macrophages) degrade the microbe first and present peptide fragments. After helper T-cell activation, and depending on the nature of the cytokines that are produced, B-cell responses can be augmented, or macrophages and other inflammatory cells may be activated. IFN-y, interferon-y; TNF, tumor necrosis factor. Figure reprinted with permission from Abbas and Lichtman (2003).”</a:t>
            </a:r>
          </a:p>
        </p:txBody>
      </p:sp>
      <p:sp>
        <p:nvSpPr>
          <p:cNvPr id="2" name="Slide Number Placeholder 1"/>
          <p:cNvSpPr>
            <a:spLocks noGrp="1"/>
          </p:cNvSpPr>
          <p:nvPr>
            <p:ph type="sldNum" sz="quarter" idx="12"/>
          </p:nvPr>
        </p:nvSpPr>
        <p:spPr/>
        <p:txBody>
          <a:bodyPr/>
          <a:lstStyle/>
          <a:p>
            <a:fld id="{52B1C111-4C10-4989-AC3D-144C30367AE1}" type="slidenum">
              <a:rPr lang="en-US" smtClean="0"/>
              <a:t>55</a:t>
            </a:fld>
            <a:endParaRPr lang="en-US"/>
          </a:p>
        </p:txBody>
      </p:sp>
      <p:sp>
        <p:nvSpPr>
          <p:cNvPr id="17" name="TextBox 16"/>
          <p:cNvSpPr txBox="1"/>
          <p:nvPr/>
        </p:nvSpPr>
        <p:spPr>
          <a:xfrm rot="21293326">
            <a:off x="183429" y="2069813"/>
            <a:ext cx="2286000" cy="584775"/>
          </a:xfrm>
          <a:prstGeom prst="rect">
            <a:avLst/>
          </a:prstGeom>
          <a:solidFill>
            <a:schemeClr val="bg1"/>
          </a:solidFill>
        </p:spPr>
        <p:txBody>
          <a:bodyPr wrap="square" rtlCol="0">
            <a:spAutoFit/>
          </a:bodyPr>
          <a:lstStyle/>
          <a:p>
            <a:pPr algn="ctr"/>
            <a:r>
              <a:rPr lang="en-US" sz="1600" dirty="0">
                <a:solidFill>
                  <a:schemeClr val="accent6">
                    <a:lumMod val="75000"/>
                  </a:schemeClr>
                </a:solidFill>
              </a:rPr>
              <a:t>You do not need to memorize graphic</a:t>
            </a:r>
          </a:p>
        </p:txBody>
      </p:sp>
    </p:spTree>
    <p:extLst>
      <p:ext uri="{BB962C8B-B14F-4D97-AF65-F5344CB8AC3E}">
        <p14:creationId xmlns:p14="http://schemas.microsoft.com/office/powerpoint/2010/main" val="3479500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35" y="1473751"/>
            <a:ext cx="5220716" cy="53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6077451" y="2057399"/>
            <a:ext cx="2971800" cy="338554"/>
          </a:xfrm>
          <a:prstGeom prst="rect">
            <a:avLst/>
          </a:prstGeom>
          <a:noFill/>
        </p:spPr>
        <p:txBody>
          <a:bodyPr wrap="square" rtlCol="0">
            <a:spAutoFit/>
          </a:bodyPr>
          <a:lstStyle/>
          <a:p>
            <a:r>
              <a:rPr lang="en-US" sz="1600" dirty="0"/>
              <a:t>From Ch. 4.2, Ratner et al., 2004</a:t>
            </a:r>
          </a:p>
        </p:txBody>
      </p:sp>
      <p:sp>
        <p:nvSpPr>
          <p:cNvPr id="3" name="Slide Number Placeholder 2"/>
          <p:cNvSpPr>
            <a:spLocks noGrp="1"/>
          </p:cNvSpPr>
          <p:nvPr>
            <p:ph type="sldNum" sz="quarter" idx="12"/>
          </p:nvPr>
        </p:nvSpPr>
        <p:spPr/>
        <p:txBody>
          <a:bodyPr/>
          <a:lstStyle/>
          <a:p>
            <a:fld id="{52B1C111-4C10-4989-AC3D-144C30367AE1}" type="slidenum">
              <a:rPr lang="en-US" smtClean="0"/>
              <a:t>56</a:t>
            </a:fld>
            <a:endParaRPr lang="en-US"/>
          </a:p>
        </p:txBody>
      </p:sp>
      <p:sp>
        <p:nvSpPr>
          <p:cNvPr id="4" name="Right Brace 3"/>
          <p:cNvSpPr/>
          <p:nvPr/>
        </p:nvSpPr>
        <p:spPr>
          <a:xfrm>
            <a:off x="5029200" y="2590800"/>
            <a:ext cx="228600" cy="1143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p:cNvSpPr/>
          <p:nvPr/>
        </p:nvSpPr>
        <p:spPr>
          <a:xfrm>
            <a:off x="856736" y="2590800"/>
            <a:ext cx="179584" cy="121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5562600" y="2895600"/>
            <a:ext cx="3276600" cy="369332"/>
          </a:xfrm>
          <a:prstGeom prst="rect">
            <a:avLst/>
          </a:prstGeom>
          <a:noFill/>
        </p:spPr>
        <p:txBody>
          <a:bodyPr wrap="square" rtlCol="0">
            <a:spAutoFit/>
          </a:bodyPr>
          <a:lstStyle/>
          <a:p>
            <a:r>
              <a:rPr lang="en-US" dirty="0"/>
              <a:t>Leukocytes (white blood cells)</a:t>
            </a:r>
          </a:p>
        </p:txBody>
      </p:sp>
      <p:sp>
        <p:nvSpPr>
          <p:cNvPr id="19" name="Rectangle 18"/>
          <p:cNvSpPr/>
          <p:nvPr/>
        </p:nvSpPr>
        <p:spPr>
          <a:xfrm>
            <a:off x="869095" y="5181600"/>
            <a:ext cx="2483705" cy="1143000"/>
          </a:xfrm>
          <a:prstGeom prst="rect">
            <a:avLst/>
          </a:prstGeom>
          <a:solidFill>
            <a:srgbClr val="FFFF00">
              <a:alpha val="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8200" y="4114800"/>
            <a:ext cx="1828800" cy="228600"/>
          </a:xfrm>
          <a:prstGeom prst="rect">
            <a:avLst/>
          </a:prstGeom>
          <a:solidFill>
            <a:srgbClr val="FFFF00">
              <a:alpha val="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46528" y="4572000"/>
            <a:ext cx="1164419" cy="381000"/>
          </a:xfrm>
          <a:prstGeom prst="rect">
            <a:avLst/>
          </a:prstGeom>
          <a:solidFill>
            <a:srgbClr val="FFFF00">
              <a:alpha val="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62600" y="2895600"/>
            <a:ext cx="2971800" cy="369332"/>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90600" y="2599561"/>
            <a:ext cx="1164419" cy="1009135"/>
          </a:xfrm>
          <a:prstGeom prst="rect">
            <a:avLst/>
          </a:prstGeom>
          <a:solidFill>
            <a:srgbClr val="FFFF00">
              <a:alpha val="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79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02223" y="1473751"/>
            <a:ext cx="5181600" cy="838200"/>
          </a:xfrm>
        </p:spPr>
        <p:txBody>
          <a:bodyPr>
            <a:normAutofit fontScale="90000"/>
          </a:bodyPr>
          <a:lstStyle/>
          <a:p>
            <a:pPr eaLnBrk="1" hangingPunct="1"/>
            <a:r>
              <a:rPr lang="en-US" dirty="0"/>
              <a:t>Lymphatic &amp; Immune System</a:t>
            </a:r>
          </a:p>
        </p:txBody>
      </p:sp>
      <p:sp>
        <p:nvSpPr>
          <p:cNvPr id="7171" name="Content Placeholder 2"/>
          <p:cNvSpPr>
            <a:spLocks noGrp="1"/>
          </p:cNvSpPr>
          <p:nvPr>
            <p:ph idx="1"/>
          </p:nvPr>
        </p:nvSpPr>
        <p:spPr>
          <a:xfrm>
            <a:off x="257629" y="2593975"/>
            <a:ext cx="4923971" cy="4037013"/>
          </a:xfrm>
        </p:spPr>
        <p:txBody>
          <a:bodyPr>
            <a:normAutofit/>
          </a:bodyPr>
          <a:lstStyle/>
          <a:p>
            <a:pPr marL="0" indent="0" eaLnBrk="1" hangingPunct="1">
              <a:spcBef>
                <a:spcPct val="0"/>
              </a:spcBef>
              <a:spcAft>
                <a:spcPts val="1800"/>
              </a:spcAft>
              <a:buFont typeface="Arial" charset="0"/>
              <a:buNone/>
            </a:pPr>
            <a:r>
              <a:rPr lang="en-US" sz="2400" i="1" dirty="0">
                <a:solidFill>
                  <a:srgbClr val="0070C0"/>
                </a:solidFill>
              </a:rPr>
              <a:t>System of vessels and organs</a:t>
            </a:r>
          </a:p>
          <a:p>
            <a:pPr marL="0" indent="0" eaLnBrk="1" hangingPunct="1">
              <a:spcBef>
                <a:spcPct val="0"/>
              </a:spcBef>
              <a:spcAft>
                <a:spcPts val="1800"/>
              </a:spcAft>
              <a:buFont typeface="Arial" charset="0"/>
              <a:buNone/>
            </a:pPr>
            <a:r>
              <a:rPr lang="en-US" sz="2400" i="1" dirty="0">
                <a:solidFill>
                  <a:srgbClr val="0070C0"/>
                </a:solidFill>
              </a:rPr>
              <a:t>B-cells and T-cells made in bone marrow, migrate to the lymphatic system.</a:t>
            </a:r>
          </a:p>
          <a:p>
            <a:pPr marL="0" indent="0" eaLnBrk="1" hangingPunct="1">
              <a:spcBef>
                <a:spcPct val="0"/>
              </a:spcBef>
              <a:spcAft>
                <a:spcPts val="1800"/>
              </a:spcAft>
              <a:buFont typeface="Arial" charset="0"/>
              <a:buNone/>
            </a:pPr>
            <a:r>
              <a:rPr lang="en-US" sz="2400" i="1" dirty="0">
                <a:solidFill>
                  <a:srgbClr val="0070C0"/>
                </a:solidFill>
              </a:rPr>
              <a:t>B-cells later migrate into the blood circulatory system.</a:t>
            </a:r>
          </a:p>
          <a:p>
            <a:pPr marL="0" indent="0" algn="ctr" eaLnBrk="1" hangingPunct="1">
              <a:buFont typeface="Arial" charset="0"/>
              <a:buNone/>
            </a:pPr>
            <a:endParaRPr lang="en-US" sz="2400" i="1" dirty="0">
              <a:solidFill>
                <a:srgbClr val="0070C0"/>
              </a:solidFill>
            </a:endParaRPr>
          </a:p>
          <a:p>
            <a:pPr marL="0" indent="0" eaLnBrk="1" hangingPunct="1">
              <a:buFont typeface="Arial" charset="0"/>
              <a:buNone/>
            </a:pPr>
            <a:endParaRPr lang="en-US" sz="2400" i="1" dirty="0">
              <a:solidFill>
                <a:srgbClr val="0070C0"/>
              </a:solidFill>
            </a:endParaRPr>
          </a:p>
        </p:txBody>
      </p:sp>
      <p:pic>
        <p:nvPicPr>
          <p:cNvPr id="7172" name="Picture 3" descr="Lymphatic system www_merck_com_mmhe.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3485" y="1677744"/>
            <a:ext cx="23241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4"/>
          <p:cNvSpPr>
            <a:spLocks noChangeArrowheads="1"/>
          </p:cNvSpPr>
          <p:nvPr/>
        </p:nvSpPr>
        <p:spPr bwMode="auto">
          <a:xfrm>
            <a:off x="4318635" y="6323013"/>
            <a:ext cx="3870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00" dirty="0">
                <a:solidFill>
                  <a:srgbClr val="0070C0"/>
                </a:solidFill>
              </a:rPr>
              <a:t>Lymphatic system www.merck.com/mmhe</a:t>
            </a:r>
          </a:p>
        </p:txBody>
      </p:sp>
      <p:grpSp>
        <p:nvGrpSpPr>
          <p:cNvPr id="6" name="Group 5"/>
          <p:cNvGrpSpPr/>
          <p:nvPr/>
        </p:nvGrpSpPr>
        <p:grpSpPr>
          <a:xfrm>
            <a:off x="0" y="0"/>
            <a:ext cx="9144000" cy="1981199"/>
            <a:chOff x="0" y="0"/>
            <a:chExt cx="9144000" cy="1981199"/>
          </a:xfrm>
        </p:grpSpPr>
        <p:sp>
          <p:nvSpPr>
            <p:cNvPr id="7" name="Freeform 6"/>
            <p:cNvSpPr/>
            <p:nvPr/>
          </p:nvSpPr>
          <p:spPr>
            <a:xfrm flipV="1">
              <a:off x="0" y="8139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6</a:t>
            </a:fld>
            <a:endParaRPr lang="en-US"/>
          </a:p>
        </p:txBody>
      </p:sp>
    </p:spTree>
    <p:extLst>
      <p:ext uri="{BB962C8B-B14F-4D97-AF65-F5344CB8AC3E}">
        <p14:creationId xmlns:p14="http://schemas.microsoft.com/office/powerpoint/2010/main" val="2363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457200"/>
            <a:ext cx="8229600" cy="1143000"/>
          </a:xfrm>
        </p:spPr>
        <p:txBody>
          <a:bodyPr/>
          <a:lstStyle/>
          <a:p>
            <a:r>
              <a:rPr lang="en-US" altLang="en-US" sz="4000" b="1">
                <a:solidFill>
                  <a:schemeClr val="tx2"/>
                </a:solidFill>
              </a:rPr>
              <a:t>Cells of Immune System</a:t>
            </a:r>
            <a:endParaRPr lang="en-GB" altLang="en-US" sz="4000" b="1">
              <a:solidFill>
                <a:schemeClr val="tx2"/>
              </a:solidFill>
            </a:endParaRPr>
          </a:p>
        </p:txBody>
      </p:sp>
      <p:sp>
        <p:nvSpPr>
          <p:cNvPr id="12291" name="Content Placeholder 2"/>
          <p:cNvSpPr>
            <a:spLocks noGrp="1"/>
          </p:cNvSpPr>
          <p:nvPr>
            <p:ph idx="1"/>
          </p:nvPr>
        </p:nvSpPr>
        <p:spPr>
          <a:xfrm>
            <a:off x="457200" y="1447800"/>
            <a:ext cx="8229600" cy="5035550"/>
          </a:xfrm>
        </p:spPr>
        <p:txBody>
          <a:bodyPr>
            <a:normAutofit lnSpcReduction="10000"/>
          </a:bodyPr>
          <a:lstStyle/>
          <a:p>
            <a:r>
              <a:rPr lang="en-US" altLang="en-US"/>
              <a:t>The immune system is </a:t>
            </a:r>
            <a:r>
              <a:rPr lang="en-GB" altLang="en-US"/>
              <a:t>is made up of a network of cells, tissues, and organs that work together to protect all other tissues in the body, linked via the blood and lymph vessels </a:t>
            </a:r>
          </a:p>
          <a:p>
            <a:r>
              <a:rPr lang="en-GB" altLang="en-US"/>
              <a:t>The cells involved are the </a:t>
            </a:r>
            <a:r>
              <a:rPr lang="en-GB" altLang="en-US" b="1">
                <a:solidFill>
                  <a:srgbClr val="0070C0"/>
                </a:solidFill>
              </a:rPr>
              <a:t>white blood cells </a:t>
            </a:r>
            <a:r>
              <a:rPr lang="en-GB" altLang="en-US"/>
              <a:t>(</a:t>
            </a:r>
            <a:r>
              <a:rPr lang="en-GB" altLang="en-US" b="1">
                <a:solidFill>
                  <a:srgbClr val="0070C0"/>
                </a:solidFill>
              </a:rPr>
              <a:t>leukocytes</a:t>
            </a:r>
            <a:r>
              <a:rPr lang="en-GB" altLang="en-US"/>
              <a:t>)</a:t>
            </a:r>
            <a:r>
              <a:rPr lang="en-GB" altLang="en-US" i="1"/>
              <a:t>, </a:t>
            </a:r>
            <a:r>
              <a:rPr lang="en-GB" altLang="en-US"/>
              <a:t>which originate in the bone marrow, but are stored in many locations in the body, including the thymus, spleen and lymph nodes, collectively called the </a:t>
            </a:r>
            <a:r>
              <a:rPr lang="en-GB" altLang="en-US" b="1">
                <a:solidFill>
                  <a:srgbClr val="0070C0"/>
                </a:solidFill>
              </a:rPr>
              <a:t>lymphoid organs</a:t>
            </a:r>
            <a:r>
              <a:rPr lang="en-GB" altLang="en-US"/>
              <a:t>.</a:t>
            </a:r>
          </a:p>
        </p:txBody>
      </p:sp>
      <p:sp>
        <p:nvSpPr>
          <p:cNvPr id="12292"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380995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25475" y="546100"/>
            <a:ext cx="8229600" cy="838200"/>
          </a:xfrm>
          <a:noFill/>
        </p:spPr>
        <p:txBody>
          <a:bodyPr/>
          <a:lstStyle/>
          <a:p>
            <a:r>
              <a:rPr lang="en-US" altLang="en-US" dirty="0"/>
              <a:t>Cells of Immune System</a:t>
            </a:r>
            <a:endParaRPr lang="en-GB" altLang="en-US" dirty="0"/>
          </a:p>
        </p:txBody>
      </p:sp>
      <p:sp>
        <p:nvSpPr>
          <p:cNvPr id="13315"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dirty="0">
                <a:solidFill>
                  <a:srgbClr val="C0C0C0"/>
                </a:solidFill>
                <a:latin typeface="Arial" panose="020B0604020202020204" pitchFamily="34" charset="0"/>
              </a:rPr>
              <a:t>Part II MEDICAL</a:t>
            </a:r>
          </a:p>
          <a:p>
            <a:pPr algn="r" eaLnBrk="1" hangingPunct="1">
              <a:spcBef>
                <a:spcPct val="0"/>
              </a:spcBef>
              <a:buFontTx/>
              <a:buNone/>
            </a:pPr>
            <a:r>
              <a:rPr lang="en-US" altLang="en-US" sz="1800" dirty="0">
                <a:solidFill>
                  <a:srgbClr val="C0C0C0"/>
                </a:solidFill>
                <a:latin typeface="Arial" panose="020B0604020202020204" pitchFamily="34" charset="0"/>
              </a:rPr>
              <a:t>Chap 19 Body-Biomaterials</a:t>
            </a:r>
          </a:p>
        </p:txBody>
      </p:sp>
      <p:pic>
        <p:nvPicPr>
          <p:cNvPr id="13316" name="Picture 2" descr="C:\Documents and Settings\user\My Documents\Textbook_Biomaterials\Ref of Chapter 19\Hematopoiesis_si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4300"/>
            <a:ext cx="780415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8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61963" y="614363"/>
            <a:ext cx="8229600" cy="1143000"/>
          </a:xfrm>
        </p:spPr>
        <p:txBody>
          <a:bodyPr/>
          <a:lstStyle/>
          <a:p>
            <a:r>
              <a:rPr lang="en-AU" altLang="en-US" sz="4000" b="1">
                <a:solidFill>
                  <a:schemeClr val="tx2"/>
                </a:solidFill>
              </a:rPr>
              <a:t>Antigen and Antibody</a:t>
            </a:r>
            <a:endParaRPr lang="en-GB" altLang="en-US" sz="4000" b="1">
              <a:solidFill>
                <a:schemeClr val="tx2"/>
              </a:solidFill>
            </a:endParaRPr>
          </a:p>
        </p:txBody>
      </p:sp>
      <p:sp>
        <p:nvSpPr>
          <p:cNvPr id="10243" name="Content Placeholder 2"/>
          <p:cNvSpPr>
            <a:spLocks noGrp="1"/>
          </p:cNvSpPr>
          <p:nvPr>
            <p:ph idx="1"/>
          </p:nvPr>
        </p:nvSpPr>
        <p:spPr>
          <a:xfrm>
            <a:off x="461963" y="1828800"/>
            <a:ext cx="8229600" cy="3886200"/>
          </a:xfrm>
        </p:spPr>
        <p:txBody>
          <a:bodyPr/>
          <a:lstStyle/>
          <a:p>
            <a:r>
              <a:rPr lang="en-GB" altLang="en-US"/>
              <a:t>In immunology, an </a:t>
            </a:r>
            <a:r>
              <a:rPr lang="en-GB" altLang="en-US" b="1">
                <a:solidFill>
                  <a:srgbClr val="0000FF"/>
                </a:solidFill>
              </a:rPr>
              <a:t>antigen</a:t>
            </a:r>
            <a:r>
              <a:rPr lang="en-GB" altLang="en-US"/>
              <a:t> (Ag), or </a:t>
            </a:r>
            <a:r>
              <a:rPr lang="en-GB" altLang="en-US" b="1">
                <a:solidFill>
                  <a:srgbClr val="0000FF"/>
                </a:solidFill>
              </a:rPr>
              <a:t>antibody generator</a:t>
            </a:r>
            <a:r>
              <a:rPr lang="en-GB" altLang="en-US"/>
              <a:t>, is any substance which provokes an immune response in the body. </a:t>
            </a:r>
          </a:p>
          <a:p>
            <a:r>
              <a:rPr lang="en-GB" altLang="en-US"/>
              <a:t>An antigen is often foreign or toxic to the body (for example, a bacterium) which, once in the body, attracts and is bound to a respective and specific </a:t>
            </a:r>
            <a:r>
              <a:rPr lang="en-GB" altLang="en-US" b="1">
                <a:solidFill>
                  <a:srgbClr val="0000FF"/>
                </a:solidFill>
              </a:rPr>
              <a:t>antibody</a:t>
            </a:r>
            <a:r>
              <a:rPr lang="en-GB" altLang="en-US"/>
              <a:t>. </a:t>
            </a:r>
          </a:p>
        </p:txBody>
      </p:sp>
      <p:sp>
        <p:nvSpPr>
          <p:cNvPr id="10244" name="Text Box 5"/>
          <p:cNvSpPr txBox="1">
            <a:spLocks noChangeArrowheads="1"/>
          </p:cNvSpPr>
          <p:nvPr/>
        </p:nvSpPr>
        <p:spPr bwMode="auto">
          <a:xfrm>
            <a:off x="6096000" y="-31750"/>
            <a:ext cx="304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800">
                <a:solidFill>
                  <a:srgbClr val="C0C0C0"/>
                </a:solidFill>
                <a:latin typeface="Arial" panose="020B0604020202020204" pitchFamily="34" charset="0"/>
              </a:rPr>
              <a:t>Part II MEDICAL</a:t>
            </a:r>
          </a:p>
          <a:p>
            <a:pPr algn="r" eaLnBrk="1" hangingPunct="1">
              <a:spcBef>
                <a:spcPct val="0"/>
              </a:spcBef>
              <a:buFontTx/>
              <a:buNone/>
            </a:pPr>
            <a:r>
              <a:rPr lang="en-US" altLang="en-US" sz="1800">
                <a:solidFill>
                  <a:srgbClr val="C0C0C0"/>
                </a:solidFill>
                <a:latin typeface="Arial" panose="020B0604020202020204" pitchFamily="34" charset="0"/>
              </a:rPr>
              <a:t>Chap 19 Body-Biomaterials</a:t>
            </a:r>
          </a:p>
        </p:txBody>
      </p:sp>
    </p:spTree>
    <p:extLst>
      <p:ext uri="{BB962C8B-B14F-4D97-AF65-F5344CB8AC3E}">
        <p14:creationId xmlns:p14="http://schemas.microsoft.com/office/powerpoint/2010/main" val="3281987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TotalTime>
  <Words>3410</Words>
  <Application>Microsoft Office PowerPoint</Application>
  <PresentationFormat>On-screen Show (4:3)</PresentationFormat>
  <Paragraphs>422</Paragraphs>
  <Slides>56</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56</vt:i4>
      </vt:variant>
    </vt:vector>
  </HeadingPairs>
  <TitlesOfParts>
    <vt:vector size="67" baseType="lpstr">
      <vt:lpstr>Arial</vt:lpstr>
      <vt:lpstr>Arial Black</vt:lpstr>
      <vt:lpstr>Arial Rounded MT Bold</vt:lpstr>
      <vt:lpstr>Calibri</vt:lpstr>
      <vt:lpstr>Century</vt:lpstr>
      <vt:lpstr>Franklin Gothic Heavy</vt:lpstr>
      <vt:lpstr>Garamond</vt:lpstr>
      <vt:lpstr>Times New Roman</vt:lpstr>
      <vt:lpstr>Office Theme</vt:lpstr>
      <vt:lpstr>1_Custom Design</vt:lpstr>
      <vt:lpstr>Custom Design</vt:lpstr>
      <vt:lpstr>Wound Healing and Immune Response</vt:lpstr>
      <vt:lpstr>PowerPoint Presentation</vt:lpstr>
      <vt:lpstr>PowerPoint Presentation</vt:lpstr>
      <vt:lpstr>Overview</vt:lpstr>
      <vt:lpstr>Immune and Lymphatic System </vt:lpstr>
      <vt:lpstr>Lymphatic &amp; Immune System</vt:lpstr>
      <vt:lpstr>Cells of Immune System</vt:lpstr>
      <vt:lpstr>Cells of Immune System</vt:lpstr>
      <vt:lpstr>Antigen and Antibody</vt:lpstr>
      <vt:lpstr>The Immune System</vt:lpstr>
      <vt:lpstr>Two Sub-Systems of Immune System</vt:lpstr>
      <vt:lpstr>Innate and adaptive immunity</vt:lpstr>
      <vt:lpstr>What innate immune cells recognize</vt:lpstr>
      <vt:lpstr>Innate Immune System:   Phagocytosis</vt:lpstr>
      <vt:lpstr>Bulk Transport across  Plasma Membranes</vt:lpstr>
      <vt:lpstr>Phagocytosis</vt:lpstr>
      <vt:lpstr>Phagocytized CaP Particles inside a Cell</vt:lpstr>
      <vt:lpstr>Phagocytosis: Macrophage recruitment</vt:lpstr>
      <vt:lpstr>Complement System</vt:lpstr>
      <vt:lpstr>Complement molecules forming complexes on surface</vt:lpstr>
      <vt:lpstr>Complement system:  Many processes  Know (A) Opsonization …  (see video on previous slide) You do not need to memorize (B) and (C).</vt:lpstr>
      <vt:lpstr>How are adaptive immune cells different than innate immune cells?</vt:lpstr>
      <vt:lpstr>Adaptive Immune System Cells  B &amp; T Lymphocytes (B Cells &amp; T Cells)</vt:lpstr>
      <vt:lpstr>Major histocompatibility complex (MHC)</vt:lpstr>
      <vt:lpstr>Antigen presentation and MHC I trafficking</vt:lpstr>
      <vt:lpstr>Antigen presentation and MHC II trafficking</vt:lpstr>
      <vt:lpstr>T Cells: T helper (Th) cells</vt:lpstr>
      <vt:lpstr>Lymphocytes: B-Cells and T-Cells</vt:lpstr>
      <vt:lpstr>B-Cells</vt:lpstr>
      <vt:lpstr>Antibody</vt:lpstr>
      <vt:lpstr>Antibody</vt:lpstr>
      <vt:lpstr>Classes of antibodies</vt:lpstr>
      <vt:lpstr>T Cells: T Lymphocytes</vt:lpstr>
      <vt:lpstr>B and T Cells Work Together</vt:lpstr>
      <vt:lpstr>Cytokines in innate and adaptive systems</vt:lpstr>
      <vt:lpstr>Recognition of MHC molecules by T cells</vt:lpstr>
      <vt:lpstr>PowerPoint Presentation</vt:lpstr>
      <vt:lpstr>Biomaterials – Tissue Interaction</vt:lpstr>
      <vt:lpstr>Timeline of Immune Cell Response &amp; Wound Healing </vt:lpstr>
      <vt:lpstr>Acute inflammation</vt:lpstr>
      <vt:lpstr>Chronic inflammation</vt:lpstr>
      <vt:lpstr>Monocyte  Macrophage  FBGC</vt:lpstr>
      <vt:lpstr>Foreign body reaction:  Mulitnucleated foreign body giant cells </vt:lpstr>
      <vt:lpstr>Surface texture, shape &amp; size</vt:lpstr>
      <vt:lpstr>Encapsulation</vt:lpstr>
      <vt:lpstr>Fibrous tissue capsule</vt:lpstr>
      <vt:lpstr>Skin repair</vt:lpstr>
      <vt:lpstr>Granulation tissue</vt:lpstr>
      <vt:lpstr>Granulation tissue formed in wound healing</vt:lpstr>
      <vt:lpstr>PowerPoint Presentation</vt:lpstr>
      <vt:lpstr>Bonus slides: In case you are interested in learning a little more about the immune system. You do not need to memorize information on the following slides. </vt:lpstr>
      <vt:lpstr>Mechanisms of antibody action</vt:lpstr>
      <vt:lpstr>Peptide-class I or II MHC complex</vt:lpstr>
      <vt:lpstr>MHC I and II Pathways</vt:lpstr>
      <vt:lpstr>Overview of B- &amp; T-cell responses</vt:lpstr>
      <vt:lpstr>PowerPoint Presentation</vt:lpstr>
    </vt:vector>
  </TitlesOfParts>
  <Company>Louisiana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Biomaterials: Introduction</dc:title>
  <dc:creator>CTech</dc:creator>
  <cp:lastModifiedBy>Teresa Murray</cp:lastModifiedBy>
  <cp:revision>184</cp:revision>
  <cp:lastPrinted>2014-02-06T20:54:18Z</cp:lastPrinted>
  <dcterms:created xsi:type="dcterms:W3CDTF">2011-09-07T01:31:59Z</dcterms:created>
  <dcterms:modified xsi:type="dcterms:W3CDTF">2019-03-15T20:47:16Z</dcterms:modified>
</cp:coreProperties>
</file>